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1.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2.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3.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7"/>
  </p:notesMasterIdLst>
  <p:sldIdLst>
    <p:sldId id="256" r:id="rId2"/>
    <p:sldId id="257" r:id="rId3"/>
    <p:sldId id="258" r:id="rId4"/>
    <p:sldId id="286" r:id="rId5"/>
    <p:sldId id="287" r:id="rId6"/>
    <p:sldId id="288" r:id="rId7"/>
    <p:sldId id="292" r:id="rId8"/>
    <p:sldId id="302" r:id="rId9"/>
    <p:sldId id="303" r:id="rId10"/>
    <p:sldId id="304" r:id="rId11"/>
    <p:sldId id="305" r:id="rId12"/>
    <p:sldId id="289" r:id="rId13"/>
    <p:sldId id="290" r:id="rId14"/>
    <p:sldId id="291" r:id="rId15"/>
    <p:sldId id="293" r:id="rId16"/>
    <p:sldId id="306" r:id="rId17"/>
    <p:sldId id="307" r:id="rId18"/>
    <p:sldId id="308" r:id="rId19"/>
    <p:sldId id="309" r:id="rId20"/>
    <p:sldId id="294" r:id="rId21"/>
    <p:sldId id="295" r:id="rId22"/>
    <p:sldId id="296" r:id="rId23"/>
    <p:sldId id="297" r:id="rId24"/>
    <p:sldId id="317" r:id="rId25"/>
    <p:sldId id="315" r:id="rId26"/>
    <p:sldId id="316" r:id="rId27"/>
    <p:sldId id="298" r:id="rId28"/>
    <p:sldId id="299" r:id="rId29"/>
    <p:sldId id="300" r:id="rId30"/>
    <p:sldId id="301" r:id="rId31"/>
    <p:sldId id="310" r:id="rId32"/>
    <p:sldId id="311" r:id="rId33"/>
    <p:sldId id="312" r:id="rId34"/>
    <p:sldId id="313" r:id="rId35"/>
    <p:sldId id="314" r:id="rId36"/>
  </p:sldIdLst>
  <p:sldSz cx="9144000" cy="5143500" type="screen16x9"/>
  <p:notesSz cx="6858000" cy="9144000"/>
  <p:embeddedFontLst>
    <p:embeddedFont>
      <p:font typeface="Lexend Deca" pitchFamily="2" charset="77"/>
      <p:regular r:id="rId38"/>
    </p:embeddedFont>
    <p:embeddedFont>
      <p:font typeface="Muli" panose="02000503040000020004" pitchFamily="2" charset="0"/>
      <p: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D14777-D9D1-4D02-8C90-19E148ECB9B3}">
  <a:tblStyle styleId="{59D14777-D9D1-4D02-8C90-19E148ECB9B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6"/>
    <p:restoredTop sz="94631"/>
  </p:normalViewPr>
  <p:slideViewPr>
    <p:cSldViewPr snapToGrid="0" snapToObjects="1">
      <p:cViewPr varScale="1">
        <p:scale>
          <a:sx n="129" d="100"/>
          <a:sy n="129" d="100"/>
        </p:scale>
        <p:origin x="88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5:29:19.564"/>
    </inkml:context>
    <inkml:brush xml:id="br0">
      <inkml:brushProperty name="width" value="0.1" units="cm"/>
      <inkml:brushProperty name="height" value="0.6" units="cm"/>
      <inkml:brushProperty name="inkEffects" value="pencil"/>
    </inkml:brush>
  </inkml:definitions>
  <inkml:trace contextRef="#ctx0" brushRef="#br0">745 1 16383,'-19'73'0,"-1"1"0,1-1 0,0 1 0,-1 0 0,1-1 0,0 1 0,-1-1 0,-3 15 0,0 4 0,-1-1 0,3-8 0,1-13 0,4-19 0,-6 0 0,2-17 0,-9 26 0,8-26 0,1 3 0,6-12 0,-2 0 0,2-2 0,-3 2 0,8-8 0,-2-8 0,6-5 0,0-4 0,0 0 0,2 3 0,-1-3 0,3 5 0,-4-4 0,5 4 0,-5-5 0,4 5 0,-3-5 0,3 5 0,-1-2 0,2 2 0,0 0 0,-14 17 0,-23 43 0,10-20 0,-2 1 0,3 0 0,2-3 0,-14 23 0,27-50 0,8-13 0,1-16 0,-6-16 0,6 11 0,-5-5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5:29:19.564"/>
    </inkml:context>
    <inkml:brush xml:id="br0">
      <inkml:brushProperty name="width" value="0.1" units="cm"/>
      <inkml:brushProperty name="height" value="0.6" units="cm"/>
      <inkml:brushProperty name="inkEffects" value="pencil"/>
    </inkml:brush>
  </inkml:definitions>
  <inkml:trace contextRef="#ctx0" brushRef="#br0">745 1 16383,'-19'73'0,"-1"1"0,1-1 0,0 1 0,-1 0 0,1-1 0,0 1 0,-1-1 0,-3 15 0,0 4 0,-1-1 0,3-8 0,1-13 0,4-19 0,-6 0 0,2-17 0,-9 26 0,8-26 0,1 3 0,6-12 0,-2 0 0,2-2 0,-3 2 0,8-8 0,-2-8 0,6-5 0,0-4 0,0 0 0,2 3 0,-1-3 0,3 5 0,-4-4 0,5 4 0,-5-5 0,4 5 0,-3-5 0,3 5 0,-1-2 0,2 2 0,0 0 0,-14 17 0,-23 43 0,10-20 0,-2 1 0,3 0 0,2-3 0,-14 23 0,27-50 0,8-13 0,1-16 0,-6-16 0,6 11 0,-5-5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5:29:19.564"/>
    </inkml:context>
    <inkml:brush xml:id="br0">
      <inkml:brushProperty name="width" value="0.1" units="cm"/>
      <inkml:brushProperty name="height" value="0.6" units="cm"/>
      <inkml:brushProperty name="inkEffects" value="pencil"/>
    </inkml:brush>
  </inkml:definitions>
  <inkml:trace contextRef="#ctx0" brushRef="#br0">745 1 16383,'-19'73'0,"-1"1"0,1-1 0,0 1 0,-1 0 0,1-1 0,0 1 0,-1-1 0,-3 15 0,0 4 0,-1-1 0,3-8 0,1-13 0,4-19 0,-6 0 0,2-17 0,-9 26 0,8-26 0,1 3 0,6-12 0,-2 0 0,2-2 0,-3 2 0,8-8 0,-2-8 0,6-5 0,0-4 0,0 0 0,2 3 0,-1-3 0,3 5 0,-4-4 0,5 4 0,-5-5 0,4 5 0,-3-5 0,3 5 0,-1-2 0,2 2 0,0 0 0,-14 17 0,-23 43 0,10-20 0,-2 1 0,3 0 0,2-3 0,-14 23 0,27-50 0,8-13 0,1-16 0,-6-16 0,6 11 0,-5-5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28079539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984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4376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0562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62910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96413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66861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01446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41814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81535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90959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3157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7151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88368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21287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52604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16144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896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66432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1114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80318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77706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7344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55121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64621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12993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8835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0663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1360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5502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89169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0133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51607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a:stretch/>
        </p:blipFill>
        <p:spPr>
          <a:xfrm>
            <a:off x="0" y="-25"/>
            <a:ext cx="9143957" cy="5143500"/>
          </a:xfrm>
          <a:prstGeom prst="rect">
            <a:avLst/>
          </a:prstGeom>
          <a:noFill/>
          <a:ln>
            <a:noFill/>
          </a:ln>
        </p:spPr>
      </p:pic>
      <p:sp>
        <p:nvSpPr>
          <p:cNvPr id="11" name="Google Shape;11;p2"/>
          <p:cNvSpPr txBox="1">
            <a:spLocks noGrp="1"/>
          </p:cNvSpPr>
          <p:nvPr>
            <p:ph type="ctrTitle"/>
          </p:nvPr>
        </p:nvSpPr>
        <p:spPr>
          <a:xfrm>
            <a:off x="685800" y="1991825"/>
            <a:ext cx="4539000" cy="1159800"/>
          </a:xfrm>
          <a:prstGeom prst="rect">
            <a:avLst/>
          </a:prstGeom>
        </p:spPr>
        <p:txBody>
          <a:bodyPr spcFirstLastPara="1" wrap="square" lIns="0" tIns="0" rIns="0" bIns="0" anchor="ctr" anchorCtr="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 name="Google Shape;29;p6"/>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6"/>
          <p:cNvSpPr txBox="1">
            <a:spLocks noGrp="1"/>
          </p:cNvSpPr>
          <p:nvPr>
            <p:ph type="body" idx="1"/>
          </p:nvPr>
        </p:nvSpPr>
        <p:spPr>
          <a:xfrm>
            <a:off x="580550" y="1352550"/>
            <a:ext cx="2841000" cy="31551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1" name="Google Shape;31;p6"/>
          <p:cNvSpPr txBox="1">
            <a:spLocks noGrp="1"/>
          </p:cNvSpPr>
          <p:nvPr>
            <p:ph type="body" idx="2"/>
          </p:nvPr>
        </p:nvSpPr>
        <p:spPr>
          <a:xfrm>
            <a:off x="3753943" y="1352550"/>
            <a:ext cx="2841000" cy="31551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2" name="Google Shape;32;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 Big circuit">
  <p:cSld name="BLANK_1">
    <p:spTree>
      <p:nvGrpSpPr>
        <p:cNvPr id="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 name="Google Shape;53;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A458FF"/>
            </a:gs>
            <a:gs pos="39000">
              <a:srgbClr val="3544FF"/>
            </a:gs>
            <a:gs pos="100000">
              <a:srgbClr val="0A2F9E"/>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80550" y="205975"/>
            <a:ext cx="60144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580550" y="1352550"/>
            <a:ext cx="6014400" cy="3161700"/>
          </a:xfrm>
          <a:prstGeom prst="rect">
            <a:avLst/>
          </a:prstGeom>
          <a:noFill/>
          <a:ln>
            <a:noFill/>
          </a:ln>
        </p:spPr>
        <p:txBody>
          <a:bodyPr spcFirstLastPara="1" wrap="square" lIns="0" tIns="0" rIns="0" bIns="0" anchor="t" anchorCtr="0">
            <a:noAutofit/>
          </a:bodyPr>
          <a:lstStyle>
            <a:lvl1pPr marL="457200" lvl="0" indent="-342900">
              <a:lnSpc>
                <a:spcPct val="115000"/>
              </a:lnSpc>
              <a:spcBef>
                <a:spcPts val="600"/>
              </a:spcBef>
              <a:spcAft>
                <a:spcPts val="0"/>
              </a:spcAft>
              <a:buClr>
                <a:schemeClr val="accent5"/>
              </a:buClr>
              <a:buSzPts val="1800"/>
              <a:buFont typeface="Muli"/>
              <a:buChar char="⬡"/>
              <a:defRPr sz="2400">
                <a:solidFill>
                  <a:schemeClr val="lt1"/>
                </a:solidFill>
                <a:latin typeface="Muli"/>
                <a:ea typeface="Muli"/>
                <a:cs typeface="Muli"/>
                <a:sym typeface="Muli"/>
              </a:defRPr>
            </a:lvl1pPr>
            <a:lvl2pPr marL="914400" lvl="1" indent="-3810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2pPr>
            <a:lvl3pPr marL="1371600" lvl="2" indent="-3810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3pPr>
            <a:lvl4pPr marL="1828800" lvl="3"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4pPr>
            <a:lvl5pPr marL="2286000" lvl="4"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5pPr>
            <a:lvl6pPr marL="2743200" lvl="5"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6pPr>
            <a:lvl7pPr marL="3200400" lvl="6"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7pPr>
            <a:lvl8pPr marL="3657600" lvl="7"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8pPr>
            <a:lvl9pPr marL="4114800" lvl="8"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7"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2.jpe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27.jpe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translate.googleusercontent.com/translate_c?depth=1&amp;hl=id&amp;prev=search&amp;pto=aue&amp;rurl=translate.google.com&amp;sl=en&amp;sp=nmt4&amp;u=https://en.m.wikipedia.org/wiki/Level_(logarithmic_quantity)&amp;usg=ALkJrhjZejXwWrxlSW3g7mEPdV99SaXAXQ" TargetMode="External"/><Relationship Id="rId7" Type="http://schemas.openxmlformats.org/officeDocument/2006/relationships/hyperlink" Target="https://translate.googleusercontent.com/translate_c?depth=1&amp;hl=id&amp;prev=search&amp;pto=aue&amp;rurl=translate.google.com&amp;sl=en&amp;sp=nmt4&amp;u=https://en.m.wikipedia.org/wiki/DBW&amp;usg=ALkJrhjhqWLOqiRjijOSLUZo9jqUqHpCIw"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translate.googleusercontent.com/translate_c?depth=1&amp;hl=id&amp;prev=search&amp;pto=aue&amp;rurl=translate.google.com&amp;sl=en&amp;sp=nmt4&amp;u=https://en.m.wikipedia.org/wiki/Power_(physics)&amp;usg=ALkJrhhpPArX4Gm_TYtGfPNJY8FKGytd_Q" TargetMode="External"/><Relationship Id="rId5" Type="http://schemas.openxmlformats.org/officeDocument/2006/relationships/hyperlink" Target="https://translate.googleusercontent.com/translate_c?depth=1&amp;hl=id&amp;prev=search&amp;pto=aue&amp;rurl=translate.google.com&amp;sl=en&amp;sp=nmt4&amp;u=https://en.m.wikipedia.org/wiki/Milliwatt&amp;usg=ALkJrhjlNClmmdqHvj7eeg1FBrtXJQteAg" TargetMode="External"/><Relationship Id="rId4" Type="http://schemas.openxmlformats.org/officeDocument/2006/relationships/hyperlink" Target="https://translate.googleusercontent.com/translate_c?depth=1&amp;hl=id&amp;prev=search&amp;pto=aue&amp;rurl=translate.google.com&amp;sl=en&amp;sp=nmt4&amp;u=https://en.m.wikipedia.org/wiki/Decibel&amp;usg=ALkJrhhg2lMd7909ijvq7MkIPnoTLBk2Kw"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30.jpe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3"/>
          <p:cNvSpPr txBox="1">
            <a:spLocks noGrp="1"/>
          </p:cNvSpPr>
          <p:nvPr>
            <p:ph type="ctrTitle"/>
          </p:nvPr>
        </p:nvSpPr>
        <p:spPr>
          <a:xfrm>
            <a:off x="254434" y="108688"/>
            <a:ext cx="6534108" cy="1884436"/>
          </a:xfrm>
          <a:prstGeom prst="rect">
            <a:avLst/>
          </a:prstGeom>
        </p:spPr>
        <p:txBody>
          <a:bodyPr spcFirstLastPara="1" wrap="square" lIns="0" tIns="0" rIns="0" bIns="0" anchor="ctr" anchorCtr="0">
            <a:noAutofit/>
          </a:bodyPr>
          <a:lstStyle/>
          <a:p>
            <a:pPr lvl="0"/>
            <a:r>
              <a:rPr lang="id-ID" sz="2800" dirty="0">
                <a:solidFill>
                  <a:schemeClr val="bg1"/>
                </a:solidFill>
              </a:rPr>
              <a:t>HASIL OBSERVASI SIGNAL DI SUMSELBI (SUMSEL DAN JAMBI)</a:t>
            </a:r>
            <a:endParaRPr sz="2800" dirty="0"/>
          </a:p>
        </p:txBody>
      </p:sp>
      <p:pic>
        <p:nvPicPr>
          <p:cNvPr id="61" name="Google Shape;61;p13"/>
          <p:cNvPicPr preferRelativeResize="0"/>
          <p:nvPr/>
        </p:nvPicPr>
        <p:blipFill>
          <a:blip r:embed="rId3">
            <a:alphaModFix/>
          </a:blip>
          <a:stretch>
            <a:fillRect/>
          </a:stretch>
        </p:blipFill>
        <p:spPr>
          <a:xfrm>
            <a:off x="5894475" y="1050906"/>
            <a:ext cx="1782850" cy="2031750"/>
          </a:xfrm>
          <a:prstGeom prst="rect">
            <a:avLst/>
          </a:prstGeom>
          <a:noFill/>
          <a:ln>
            <a:noFill/>
          </a:ln>
        </p:spPr>
      </p:pic>
      <p:pic>
        <p:nvPicPr>
          <p:cNvPr id="62" name="Google Shape;62;p13"/>
          <p:cNvPicPr preferRelativeResize="0"/>
          <p:nvPr/>
        </p:nvPicPr>
        <p:blipFill>
          <a:blip r:embed="rId4">
            <a:alphaModFix/>
          </a:blip>
          <a:stretch>
            <a:fillRect/>
          </a:stretch>
        </p:blipFill>
        <p:spPr>
          <a:xfrm>
            <a:off x="5320814" y="378324"/>
            <a:ext cx="662500" cy="726550"/>
          </a:xfrm>
          <a:prstGeom prst="rect">
            <a:avLst/>
          </a:prstGeom>
          <a:noFill/>
          <a:ln>
            <a:noFill/>
          </a:ln>
        </p:spPr>
      </p:pic>
      <p:pic>
        <p:nvPicPr>
          <p:cNvPr id="63" name="Google Shape;63;p13"/>
          <p:cNvPicPr preferRelativeResize="0"/>
          <p:nvPr/>
        </p:nvPicPr>
        <p:blipFill>
          <a:blip r:embed="rId5">
            <a:alphaModFix/>
          </a:blip>
          <a:stretch>
            <a:fillRect/>
          </a:stretch>
        </p:blipFill>
        <p:spPr>
          <a:xfrm>
            <a:off x="7593770" y="884611"/>
            <a:ext cx="482075" cy="525200"/>
          </a:xfrm>
          <a:prstGeom prst="rect">
            <a:avLst/>
          </a:prstGeom>
          <a:noFill/>
          <a:ln>
            <a:noFill/>
          </a:ln>
        </p:spPr>
      </p:pic>
      <p:pic>
        <p:nvPicPr>
          <p:cNvPr id="64" name="Google Shape;64;p13"/>
          <p:cNvPicPr preferRelativeResize="0"/>
          <p:nvPr/>
        </p:nvPicPr>
        <p:blipFill>
          <a:blip r:embed="rId6">
            <a:alphaModFix/>
          </a:blip>
          <a:stretch>
            <a:fillRect/>
          </a:stretch>
        </p:blipFill>
        <p:spPr>
          <a:xfrm>
            <a:off x="5621692" y="4034576"/>
            <a:ext cx="586165" cy="686300"/>
          </a:xfrm>
          <a:prstGeom prst="rect">
            <a:avLst/>
          </a:prstGeom>
          <a:noFill/>
          <a:ln>
            <a:noFill/>
          </a:ln>
        </p:spPr>
      </p:pic>
      <p:pic>
        <p:nvPicPr>
          <p:cNvPr id="65" name="Google Shape;65;p13"/>
          <p:cNvPicPr preferRelativeResize="0"/>
          <p:nvPr/>
        </p:nvPicPr>
        <p:blipFill>
          <a:blip r:embed="rId7">
            <a:alphaModFix/>
          </a:blip>
          <a:stretch>
            <a:fillRect/>
          </a:stretch>
        </p:blipFill>
        <p:spPr>
          <a:xfrm>
            <a:off x="8404399" y="3624439"/>
            <a:ext cx="321850" cy="448425"/>
          </a:xfrm>
          <a:prstGeom prst="rect">
            <a:avLst/>
          </a:prstGeom>
          <a:noFill/>
          <a:ln>
            <a:noFill/>
          </a:ln>
        </p:spPr>
      </p:pic>
      <p:pic>
        <p:nvPicPr>
          <p:cNvPr id="66" name="Google Shape;66;p13"/>
          <p:cNvPicPr preferRelativeResize="0"/>
          <p:nvPr/>
        </p:nvPicPr>
        <p:blipFill>
          <a:blip r:embed="rId7">
            <a:alphaModFix/>
          </a:blip>
          <a:stretch>
            <a:fillRect/>
          </a:stretch>
        </p:blipFill>
        <p:spPr>
          <a:xfrm>
            <a:off x="8664593" y="3757882"/>
            <a:ext cx="321850" cy="448425"/>
          </a:xfrm>
          <a:prstGeom prst="rect">
            <a:avLst/>
          </a:prstGeom>
          <a:noFill/>
          <a:ln>
            <a:noFill/>
          </a:ln>
        </p:spPr>
      </p:pic>
      <p:sp>
        <p:nvSpPr>
          <p:cNvPr id="11" name="Google Shape;60;p13">
            <a:extLst>
              <a:ext uri="{FF2B5EF4-FFF2-40B4-BE49-F238E27FC236}">
                <a16:creationId xmlns:a16="http://schemas.microsoft.com/office/drawing/2014/main" id="{34832252-C18C-374B-8538-063347FEEABB}"/>
              </a:ext>
            </a:extLst>
          </p:cNvPr>
          <p:cNvSpPr txBox="1">
            <a:spLocks/>
          </p:cNvSpPr>
          <p:nvPr/>
        </p:nvSpPr>
        <p:spPr>
          <a:xfrm>
            <a:off x="254434" y="1964809"/>
            <a:ext cx="6534108" cy="1884436"/>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9pPr>
          </a:lstStyle>
          <a:p>
            <a:r>
              <a:rPr lang="id-ID" sz="2800" dirty="0"/>
              <a:t>Tim:</a:t>
            </a:r>
          </a:p>
          <a:p>
            <a:r>
              <a:rPr lang="id-ID" sz="2800" dirty="0"/>
              <a:t>1. Malik Akbar</a:t>
            </a:r>
          </a:p>
          <a:p>
            <a:r>
              <a:rPr lang="id-ID" sz="2800" dirty="0"/>
              <a:t>2. Muhammad Irfan Karim </a:t>
            </a:r>
          </a:p>
          <a:p>
            <a:r>
              <a:rPr lang="id-ID" sz="2800" dirty="0"/>
              <a:t>3. Luqman Agus </a:t>
            </a:r>
            <a:r>
              <a:rPr lang="id-ID" sz="2800" dirty="0" err="1"/>
              <a:t>Dwiyono</a:t>
            </a:r>
            <a:endParaRPr lang="id-ID" sz="2800" dirty="0"/>
          </a:p>
          <a:p>
            <a:r>
              <a:rPr lang="id-ID" sz="2800" dirty="0"/>
              <a:t>4. Rizki Ramadan</a:t>
            </a:r>
          </a:p>
          <a:p>
            <a:r>
              <a:rPr lang="id-ID" sz="2800" dirty="0"/>
              <a:t>5. Yoga Fanhari </a:t>
            </a:r>
          </a:p>
        </p:txBody>
      </p:sp>
    </p:spTree>
  </p:cSld>
  <p:clrMapOvr>
    <a:masterClrMapping/>
  </p:clrMapOvr>
  <p:transition spd="slow">
    <p:push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ctrTitle" idx="4294967295"/>
          </p:nvPr>
        </p:nvSpPr>
        <p:spPr>
          <a:xfrm>
            <a:off x="486180" y="568463"/>
            <a:ext cx="6274533" cy="928500"/>
          </a:xfrm>
          <a:prstGeom prst="rect">
            <a:avLst/>
          </a:prstGeom>
        </p:spPr>
        <p:txBody>
          <a:bodyPr spcFirstLastPara="1" wrap="square" lIns="0" tIns="0" rIns="0" bIns="0" anchor="b" anchorCtr="0">
            <a:noAutofit/>
          </a:bodyPr>
          <a:lstStyle/>
          <a:p>
            <a:pPr lvl="0"/>
            <a:r>
              <a:rPr lang="en-ID" dirty="0" err="1">
                <a:solidFill>
                  <a:schemeClr val="bg1"/>
                </a:solidFill>
              </a:rPr>
              <a:t>Kecepatan</a:t>
            </a:r>
            <a:r>
              <a:rPr lang="en-ID" dirty="0">
                <a:solidFill>
                  <a:schemeClr val="bg1"/>
                </a:solidFill>
              </a:rPr>
              <a:t> </a:t>
            </a:r>
            <a:r>
              <a:rPr lang="en-ID" dirty="0" err="1">
                <a:solidFill>
                  <a:schemeClr val="bg1"/>
                </a:solidFill>
              </a:rPr>
              <a:t>dari</a:t>
            </a:r>
            <a:r>
              <a:rPr lang="en-ID" dirty="0">
                <a:solidFill>
                  <a:schemeClr val="bg1"/>
                </a:solidFill>
              </a:rPr>
              <a:t> provider TELKOMSEL </a:t>
            </a:r>
            <a:r>
              <a:rPr lang="en-ID" dirty="0" err="1">
                <a:solidFill>
                  <a:schemeClr val="bg1"/>
                </a:solidFill>
              </a:rPr>
              <a:t>menggunakan</a:t>
            </a:r>
            <a:r>
              <a:rPr lang="en-ID" dirty="0">
                <a:solidFill>
                  <a:schemeClr val="bg1"/>
                </a:solidFill>
              </a:rPr>
              <a:t> </a:t>
            </a:r>
            <a:r>
              <a:rPr lang="en-ID" dirty="0" err="1">
                <a:solidFill>
                  <a:schemeClr val="bg1"/>
                </a:solidFill>
              </a:rPr>
              <a:t>speedtest</a:t>
            </a:r>
            <a:r>
              <a:rPr lang="en-ID" dirty="0">
                <a:solidFill>
                  <a:schemeClr val="bg1"/>
                </a:solidFill>
              </a:rPr>
              <a:t> </a:t>
            </a:r>
            <a:r>
              <a:rPr lang="en-ID" dirty="0" err="1">
                <a:solidFill>
                  <a:schemeClr val="bg1"/>
                </a:solidFill>
              </a:rPr>
              <a:t>ookla</a:t>
            </a:r>
            <a:endParaRPr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4" name="Picture 3">
            <a:extLst>
              <a:ext uri="{FF2B5EF4-FFF2-40B4-BE49-F238E27FC236}">
                <a16:creationId xmlns:a16="http://schemas.microsoft.com/office/drawing/2014/main" id="{4168C265-F3F3-304A-BC82-D3197FF3D269}"/>
              </a:ext>
            </a:extLst>
          </p:cNvPr>
          <p:cNvPicPr>
            <a:picLocks noChangeAspect="1"/>
          </p:cNvPicPr>
          <p:nvPr/>
        </p:nvPicPr>
        <p:blipFill>
          <a:blip r:embed="rId3"/>
          <a:stretch>
            <a:fillRect/>
          </a:stretch>
        </p:blipFill>
        <p:spPr>
          <a:xfrm>
            <a:off x="4129244" y="1091511"/>
            <a:ext cx="2182104" cy="3879296"/>
          </a:xfrm>
          <a:prstGeom prst="rect">
            <a:avLst/>
          </a:prstGeom>
        </p:spPr>
      </p:pic>
    </p:spTree>
    <p:extLst>
      <p:ext uri="{BB962C8B-B14F-4D97-AF65-F5344CB8AC3E}">
        <p14:creationId xmlns:p14="http://schemas.microsoft.com/office/powerpoint/2010/main" val="2790101549"/>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ctrTitle" idx="4294967295"/>
          </p:nvPr>
        </p:nvSpPr>
        <p:spPr>
          <a:xfrm>
            <a:off x="486180" y="568463"/>
            <a:ext cx="6326602" cy="928500"/>
          </a:xfrm>
          <a:prstGeom prst="rect">
            <a:avLst/>
          </a:prstGeom>
        </p:spPr>
        <p:txBody>
          <a:bodyPr spcFirstLastPara="1" wrap="square" lIns="0" tIns="0" rIns="0" bIns="0" anchor="b" anchorCtr="0">
            <a:noAutofit/>
          </a:bodyPr>
          <a:lstStyle/>
          <a:p>
            <a:pPr lvl="0" algn="just"/>
            <a:r>
              <a:rPr lang="en-ID" dirty="0">
                <a:solidFill>
                  <a:schemeClr val="bg1"/>
                </a:solidFill>
              </a:rPr>
              <a:t>Data yang </a:t>
            </a:r>
            <a:r>
              <a:rPr lang="en-ID" dirty="0" err="1">
                <a:solidFill>
                  <a:schemeClr val="bg1"/>
                </a:solidFill>
              </a:rPr>
              <a:t>didapat</a:t>
            </a:r>
            <a:r>
              <a:rPr lang="en-ID" dirty="0">
                <a:solidFill>
                  <a:schemeClr val="bg1"/>
                </a:solidFill>
              </a:rPr>
              <a:t> </a:t>
            </a:r>
            <a:r>
              <a:rPr lang="en-ID" dirty="0" err="1">
                <a:solidFill>
                  <a:schemeClr val="bg1"/>
                </a:solidFill>
              </a:rPr>
              <a:t>setelah</a:t>
            </a:r>
            <a:r>
              <a:rPr lang="en-ID" dirty="0">
                <a:solidFill>
                  <a:schemeClr val="bg1"/>
                </a:solidFill>
              </a:rPr>
              <a:t> </a:t>
            </a:r>
            <a:r>
              <a:rPr lang="en-ID" dirty="0" err="1">
                <a:solidFill>
                  <a:schemeClr val="bg1"/>
                </a:solidFill>
              </a:rPr>
              <a:t>dari</a:t>
            </a:r>
            <a:r>
              <a:rPr lang="en-ID" dirty="0">
                <a:solidFill>
                  <a:schemeClr val="bg1"/>
                </a:solidFill>
              </a:rPr>
              <a:t> </a:t>
            </a:r>
            <a:r>
              <a:rPr lang="en-ID" dirty="0" err="1">
                <a:solidFill>
                  <a:schemeClr val="bg1"/>
                </a:solidFill>
              </a:rPr>
              <a:t>sebuah</a:t>
            </a:r>
            <a:r>
              <a:rPr lang="en-ID" dirty="0">
                <a:solidFill>
                  <a:schemeClr val="bg1"/>
                </a:solidFill>
              </a:rPr>
              <a:t> Analisa </a:t>
            </a:r>
            <a:r>
              <a:rPr lang="en-ID" dirty="0" err="1">
                <a:solidFill>
                  <a:schemeClr val="bg1"/>
                </a:solidFill>
              </a:rPr>
              <a:t>bts</a:t>
            </a:r>
            <a:r>
              <a:rPr lang="en-ID" dirty="0">
                <a:solidFill>
                  <a:schemeClr val="bg1"/>
                </a:solidFill>
              </a:rPr>
              <a:t> TELKOMSEL Di </a:t>
            </a:r>
            <a:r>
              <a:rPr lang="en-ID" dirty="0" err="1">
                <a:solidFill>
                  <a:schemeClr val="bg1"/>
                </a:solidFill>
              </a:rPr>
              <a:t>Baturaja</a:t>
            </a:r>
            <a:endParaRPr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graphicFrame>
        <p:nvGraphicFramePr>
          <p:cNvPr id="5" name="Table 6">
            <a:extLst>
              <a:ext uri="{FF2B5EF4-FFF2-40B4-BE49-F238E27FC236}">
                <a16:creationId xmlns:a16="http://schemas.microsoft.com/office/drawing/2014/main" id="{4ABF1F10-5D4D-6B4B-99BB-4FDE50C65639}"/>
              </a:ext>
            </a:extLst>
          </p:cNvPr>
          <p:cNvGraphicFramePr>
            <a:graphicFrameLocks noGrp="1"/>
          </p:cNvGraphicFramePr>
          <p:nvPr>
            <p:extLst>
              <p:ext uri="{D42A27DB-BD31-4B8C-83A1-F6EECF244321}">
                <p14:modId xmlns:p14="http://schemas.microsoft.com/office/powerpoint/2010/main" val="3370102809"/>
              </p:ext>
            </p:extLst>
          </p:nvPr>
        </p:nvGraphicFramePr>
        <p:xfrm>
          <a:off x="486179" y="1942297"/>
          <a:ext cx="6798876" cy="2267627"/>
        </p:xfrm>
        <a:graphic>
          <a:graphicData uri="http://schemas.openxmlformats.org/drawingml/2006/table">
            <a:tbl>
              <a:tblPr firstRow="1" bandRow="1">
                <a:tableStyleId>{59D14777-D9D1-4D02-8C90-19E148ECB9B3}</a:tableStyleId>
              </a:tblPr>
              <a:tblGrid>
                <a:gridCol w="1699719">
                  <a:extLst>
                    <a:ext uri="{9D8B030D-6E8A-4147-A177-3AD203B41FA5}">
                      <a16:colId xmlns:a16="http://schemas.microsoft.com/office/drawing/2014/main" val="524113751"/>
                    </a:ext>
                  </a:extLst>
                </a:gridCol>
                <a:gridCol w="1699719">
                  <a:extLst>
                    <a:ext uri="{9D8B030D-6E8A-4147-A177-3AD203B41FA5}">
                      <a16:colId xmlns:a16="http://schemas.microsoft.com/office/drawing/2014/main" val="2025182477"/>
                    </a:ext>
                  </a:extLst>
                </a:gridCol>
                <a:gridCol w="1699719">
                  <a:extLst>
                    <a:ext uri="{9D8B030D-6E8A-4147-A177-3AD203B41FA5}">
                      <a16:colId xmlns:a16="http://schemas.microsoft.com/office/drawing/2014/main" val="3692496894"/>
                    </a:ext>
                  </a:extLst>
                </a:gridCol>
                <a:gridCol w="1699719">
                  <a:extLst>
                    <a:ext uri="{9D8B030D-6E8A-4147-A177-3AD203B41FA5}">
                      <a16:colId xmlns:a16="http://schemas.microsoft.com/office/drawing/2014/main" val="100664938"/>
                    </a:ext>
                  </a:extLst>
                </a:gridCol>
              </a:tblGrid>
              <a:tr h="469307">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D" b="1" dirty="0"/>
                        <a:t> Provider</a:t>
                      </a:r>
                      <a:endParaRPr lang="en-US" dirty="0"/>
                    </a:p>
                  </a:txBody>
                  <a:tcPr/>
                </a:tc>
                <a:tc>
                  <a:txBody>
                    <a:bodyPr/>
                    <a:lstStyle/>
                    <a:p>
                      <a:r>
                        <a:rPr lang="en-US" b="1" dirty="0"/>
                        <a:t>dBm</a:t>
                      </a:r>
                    </a:p>
                  </a:txBody>
                  <a:tcPr/>
                </a:tc>
                <a:tc>
                  <a:txBody>
                    <a:bodyPr/>
                    <a:lstStyle/>
                    <a:p>
                      <a:r>
                        <a:rPr lang="en-US" b="1" dirty="0"/>
                        <a:t>Speed test</a:t>
                      </a:r>
                    </a:p>
                  </a:txBody>
                  <a:tcPr/>
                </a:tc>
                <a:tc>
                  <a:txBody>
                    <a:bodyPr/>
                    <a:lstStyle/>
                    <a:p>
                      <a:r>
                        <a:rPr lang="en-US" dirty="0"/>
                        <a:t>Analisa</a:t>
                      </a:r>
                    </a:p>
                  </a:txBody>
                  <a:tcPr/>
                </a:tc>
                <a:extLst>
                  <a:ext uri="{0D108BD9-81ED-4DB2-BD59-A6C34878D82A}">
                    <a16:rowId xmlns:a16="http://schemas.microsoft.com/office/drawing/2014/main" val="3519301763"/>
                  </a:ext>
                </a:extLst>
              </a:tr>
              <a:tr h="1621146">
                <a:tc>
                  <a:txBody>
                    <a:bodyPr/>
                    <a:lstStyle/>
                    <a:p>
                      <a:r>
                        <a:rPr lang="en-US" dirty="0" err="1"/>
                        <a:t>Telkomsel</a:t>
                      </a:r>
                      <a:endParaRPr lang="en-US" dirty="0"/>
                    </a:p>
                  </a:txBody>
                  <a:tcPr/>
                </a:tc>
                <a:tc>
                  <a:txBody>
                    <a:bodyPr/>
                    <a:lstStyle/>
                    <a:p>
                      <a:r>
                        <a:rPr lang="en-US" dirty="0"/>
                        <a:t>-101 dBm</a:t>
                      </a:r>
                    </a:p>
                  </a:txBody>
                  <a:tcPr/>
                </a:tc>
                <a:tc>
                  <a:txBody>
                    <a:bodyPr/>
                    <a:lstStyle/>
                    <a:p>
                      <a:r>
                        <a:rPr lang="en-US" sz="1200" dirty="0" err="1"/>
                        <a:t>Unduh</a:t>
                      </a:r>
                      <a:r>
                        <a:rPr lang="en-US" sz="1200" dirty="0"/>
                        <a:t>: 3,14 Mbps</a:t>
                      </a:r>
                    </a:p>
                    <a:p>
                      <a:r>
                        <a:rPr lang="en-US" sz="1200" dirty="0" err="1"/>
                        <a:t>Unggah</a:t>
                      </a:r>
                      <a:r>
                        <a:rPr lang="en-US" sz="1200" dirty="0"/>
                        <a:t>: 1,17 Mbps</a:t>
                      </a:r>
                    </a:p>
                  </a:txBody>
                  <a:tcPr/>
                </a:tc>
                <a:tc>
                  <a:txBody>
                    <a:bodyPr/>
                    <a:lstStyle/>
                    <a:p>
                      <a:r>
                        <a:rPr lang="en-US" dirty="0" err="1"/>
                        <a:t>Untuk</a:t>
                      </a:r>
                      <a:r>
                        <a:rPr lang="en-US" dirty="0"/>
                        <a:t> provider </a:t>
                      </a:r>
                      <a:r>
                        <a:rPr lang="en-US" dirty="0" err="1"/>
                        <a:t>telkomsel</a:t>
                      </a:r>
                      <a:r>
                        <a:rPr lang="en-US" dirty="0"/>
                        <a:t> di </a:t>
                      </a:r>
                      <a:r>
                        <a:rPr lang="en-US" dirty="0" err="1"/>
                        <a:t>daerah</a:t>
                      </a:r>
                      <a:r>
                        <a:rPr lang="en-US" dirty="0"/>
                        <a:t> </a:t>
                      </a:r>
                      <a:r>
                        <a:rPr lang="en-US" dirty="0" err="1"/>
                        <a:t>Baturaja</a:t>
                      </a:r>
                      <a:r>
                        <a:rPr lang="en-US" dirty="0"/>
                        <a:t> </a:t>
                      </a:r>
                      <a:r>
                        <a:rPr lang="en-US" dirty="0" err="1"/>
                        <a:t>dari</a:t>
                      </a:r>
                      <a:r>
                        <a:rPr lang="en-US" dirty="0"/>
                        <a:t> </a:t>
                      </a:r>
                      <a:r>
                        <a:rPr lang="en-US" dirty="0" err="1"/>
                        <a:t>jarak</a:t>
                      </a:r>
                      <a:r>
                        <a:rPr lang="en-US" dirty="0"/>
                        <a:t> 300 m, ping yang </a:t>
                      </a:r>
                      <a:r>
                        <a:rPr lang="en-US" dirty="0" err="1"/>
                        <a:t>didapat</a:t>
                      </a:r>
                      <a:r>
                        <a:rPr lang="en-US" dirty="0"/>
                        <a:t> </a:t>
                      </a:r>
                      <a:r>
                        <a:rPr lang="en-US" dirty="0" err="1"/>
                        <a:t>yaitu</a:t>
                      </a:r>
                      <a:r>
                        <a:rPr lang="en-US" dirty="0"/>
                        <a:t> 69 </a:t>
                      </a:r>
                      <a:r>
                        <a:rPr lang="en-US" dirty="0" err="1"/>
                        <a:t>ms</a:t>
                      </a:r>
                      <a:r>
                        <a:rPr lang="en-US" dirty="0"/>
                        <a:t> jitter 167 </a:t>
                      </a:r>
                      <a:r>
                        <a:rPr lang="en-US" dirty="0" err="1"/>
                        <a:t>ms</a:t>
                      </a:r>
                      <a:r>
                        <a:rPr lang="en-US" dirty="0"/>
                        <a:t>, dan packet loss 5,4%</a:t>
                      </a:r>
                    </a:p>
                  </a:txBody>
                  <a:tcPr/>
                </a:tc>
                <a:extLst>
                  <a:ext uri="{0D108BD9-81ED-4DB2-BD59-A6C34878D82A}">
                    <a16:rowId xmlns:a16="http://schemas.microsoft.com/office/drawing/2014/main" val="440428285"/>
                  </a:ext>
                </a:extLst>
              </a:tr>
            </a:tbl>
          </a:graphicData>
        </a:graphic>
      </p:graphicFrame>
      <p:sp>
        <p:nvSpPr>
          <p:cNvPr id="2" name="TextBox 1">
            <a:extLst>
              <a:ext uri="{FF2B5EF4-FFF2-40B4-BE49-F238E27FC236}">
                <a16:creationId xmlns:a16="http://schemas.microsoft.com/office/drawing/2014/main" id="{AF972E6E-AD24-2042-98ED-50D0A9C8717D}"/>
              </a:ext>
            </a:extLst>
          </p:cNvPr>
          <p:cNvSpPr txBox="1"/>
          <p:nvPr/>
        </p:nvSpPr>
        <p:spPr>
          <a:xfrm>
            <a:off x="486179" y="4181508"/>
            <a:ext cx="6877204" cy="307777"/>
          </a:xfrm>
          <a:prstGeom prst="rect">
            <a:avLst/>
          </a:prstGeom>
          <a:noFill/>
        </p:spPr>
        <p:txBody>
          <a:bodyPr wrap="none" rtlCol="0">
            <a:spAutoFit/>
          </a:bodyPr>
          <a:lstStyle/>
          <a:p>
            <a:r>
              <a:rPr lang="en-US" dirty="0"/>
              <a:t>Kami </a:t>
            </a:r>
            <a:r>
              <a:rPr lang="en-US" dirty="0" err="1"/>
              <a:t>mengukur</a:t>
            </a:r>
            <a:r>
              <a:rPr lang="en-US" dirty="0"/>
              <a:t> </a:t>
            </a:r>
            <a:r>
              <a:rPr lang="en-US" dirty="0" err="1"/>
              <a:t>sinyal</a:t>
            </a:r>
            <a:r>
              <a:rPr lang="en-US" dirty="0"/>
              <a:t> </a:t>
            </a:r>
            <a:r>
              <a:rPr lang="en-US" dirty="0" err="1"/>
              <a:t>dari</a:t>
            </a:r>
            <a:r>
              <a:rPr lang="en-US" dirty="0"/>
              <a:t> tower </a:t>
            </a:r>
            <a:r>
              <a:rPr lang="en-US" dirty="0" err="1"/>
              <a:t>dengan</a:t>
            </a:r>
            <a:r>
              <a:rPr lang="en-US" dirty="0"/>
              <a:t> </a:t>
            </a:r>
            <a:r>
              <a:rPr lang="en-US" dirty="0" err="1"/>
              <a:t>jarak</a:t>
            </a:r>
            <a:r>
              <a:rPr lang="en-US" dirty="0"/>
              <a:t> 300 m </a:t>
            </a:r>
            <a:r>
              <a:rPr lang="id-ID" dirty="0"/>
              <a:t>dan penggunaan jaringan 3G.</a:t>
            </a:r>
            <a:r>
              <a:rPr lang="en-US" dirty="0"/>
              <a:t> </a:t>
            </a:r>
          </a:p>
        </p:txBody>
      </p:sp>
    </p:spTree>
    <p:extLst>
      <p:ext uri="{BB962C8B-B14F-4D97-AF65-F5344CB8AC3E}">
        <p14:creationId xmlns:p14="http://schemas.microsoft.com/office/powerpoint/2010/main" val="3214088869"/>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ctrTitle" idx="4294967295"/>
          </p:nvPr>
        </p:nvSpPr>
        <p:spPr>
          <a:xfrm>
            <a:off x="216702" y="-140677"/>
            <a:ext cx="5197722" cy="928500"/>
          </a:xfrm>
          <a:prstGeom prst="rect">
            <a:avLst/>
          </a:prstGeom>
        </p:spPr>
        <p:txBody>
          <a:bodyPr spcFirstLastPara="1" wrap="square" lIns="0" tIns="0" rIns="0" bIns="0" anchor="b" anchorCtr="0">
            <a:noAutofit/>
          </a:bodyPr>
          <a:lstStyle/>
          <a:p>
            <a:pPr lvl="0"/>
            <a:r>
              <a:rPr lang="en-US" sz="3600" dirty="0"/>
              <a:t>BTS XL DI JAMBI</a:t>
            </a:r>
            <a:endParaRPr sz="3600"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4" name="Picture 3">
            <a:extLst>
              <a:ext uri="{FF2B5EF4-FFF2-40B4-BE49-F238E27FC236}">
                <a16:creationId xmlns:a16="http://schemas.microsoft.com/office/drawing/2014/main" id="{AC15B5A2-4E54-C64B-80FC-3F61EE14F999}"/>
              </a:ext>
            </a:extLst>
          </p:cNvPr>
          <p:cNvPicPr>
            <a:picLocks noChangeAspect="1"/>
          </p:cNvPicPr>
          <p:nvPr/>
        </p:nvPicPr>
        <p:blipFill>
          <a:blip r:embed="rId3"/>
          <a:stretch>
            <a:fillRect/>
          </a:stretch>
        </p:blipFill>
        <p:spPr>
          <a:xfrm>
            <a:off x="4253767" y="787823"/>
            <a:ext cx="2321314" cy="4105725"/>
          </a:xfrm>
          <a:prstGeom prst="rect">
            <a:avLst/>
          </a:prstGeom>
        </p:spPr>
      </p:pic>
    </p:spTree>
    <p:extLst>
      <p:ext uri="{BB962C8B-B14F-4D97-AF65-F5344CB8AC3E}">
        <p14:creationId xmlns:p14="http://schemas.microsoft.com/office/powerpoint/2010/main" val="2189445892"/>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ctrTitle" idx="4294967295"/>
          </p:nvPr>
        </p:nvSpPr>
        <p:spPr>
          <a:xfrm>
            <a:off x="437766" y="467978"/>
            <a:ext cx="5197722" cy="928500"/>
          </a:xfrm>
          <a:prstGeom prst="rect">
            <a:avLst/>
          </a:prstGeom>
        </p:spPr>
        <p:txBody>
          <a:bodyPr spcFirstLastPara="1" wrap="square" lIns="0" tIns="0" rIns="0" bIns="0" anchor="b" anchorCtr="0">
            <a:noAutofit/>
          </a:bodyPr>
          <a:lstStyle/>
          <a:p>
            <a:pPr lvl="0"/>
            <a:r>
              <a:rPr lang="en-ID" sz="3600" dirty="0">
                <a:solidFill>
                  <a:schemeClr val="bg1"/>
                </a:solidFill>
              </a:rPr>
              <a:t>Jarak </a:t>
            </a:r>
            <a:r>
              <a:rPr lang="en-ID" sz="3600" dirty="0" err="1">
                <a:solidFill>
                  <a:schemeClr val="bg1"/>
                </a:solidFill>
              </a:rPr>
              <a:t>pengukuran</a:t>
            </a:r>
            <a:r>
              <a:rPr lang="en-ID" sz="3600" dirty="0">
                <a:solidFill>
                  <a:schemeClr val="bg1"/>
                </a:solidFill>
              </a:rPr>
              <a:t> </a:t>
            </a:r>
            <a:r>
              <a:rPr lang="en-ID" sz="3600" dirty="0" err="1">
                <a:solidFill>
                  <a:schemeClr val="bg1"/>
                </a:solidFill>
              </a:rPr>
              <a:t>dari</a:t>
            </a:r>
            <a:r>
              <a:rPr lang="en-ID" sz="3600" dirty="0">
                <a:solidFill>
                  <a:schemeClr val="bg1"/>
                </a:solidFill>
              </a:rPr>
              <a:t> BTS XL</a:t>
            </a:r>
            <a:endParaRPr sz="3600"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pic>
        <p:nvPicPr>
          <p:cNvPr id="4" name="Picture 3">
            <a:extLst>
              <a:ext uri="{FF2B5EF4-FFF2-40B4-BE49-F238E27FC236}">
                <a16:creationId xmlns:a16="http://schemas.microsoft.com/office/drawing/2014/main" id="{2B3818FF-3DA4-CC4E-8B64-E71324C4628A}"/>
              </a:ext>
            </a:extLst>
          </p:cNvPr>
          <p:cNvPicPr>
            <a:picLocks noChangeAspect="1"/>
          </p:cNvPicPr>
          <p:nvPr/>
        </p:nvPicPr>
        <p:blipFill>
          <a:blip r:embed="rId3"/>
          <a:stretch>
            <a:fillRect/>
          </a:stretch>
        </p:blipFill>
        <p:spPr>
          <a:xfrm>
            <a:off x="2749345" y="932228"/>
            <a:ext cx="2258696" cy="4015458"/>
          </a:xfrm>
          <a:prstGeom prst="rect">
            <a:avLst/>
          </a:prstGeom>
        </p:spPr>
      </p:pic>
    </p:spTree>
    <p:extLst>
      <p:ext uri="{BB962C8B-B14F-4D97-AF65-F5344CB8AC3E}">
        <p14:creationId xmlns:p14="http://schemas.microsoft.com/office/powerpoint/2010/main" val="531678750"/>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ctrTitle" idx="4294967295"/>
          </p:nvPr>
        </p:nvSpPr>
        <p:spPr>
          <a:xfrm>
            <a:off x="486181" y="568463"/>
            <a:ext cx="5030364" cy="928500"/>
          </a:xfrm>
          <a:prstGeom prst="rect">
            <a:avLst/>
          </a:prstGeom>
        </p:spPr>
        <p:txBody>
          <a:bodyPr spcFirstLastPara="1" wrap="square" lIns="0" tIns="0" rIns="0" bIns="0" anchor="b" anchorCtr="0">
            <a:noAutofit/>
          </a:bodyPr>
          <a:lstStyle/>
          <a:p>
            <a:pPr lvl="0"/>
            <a:r>
              <a:rPr lang="en-ID" dirty="0" err="1">
                <a:solidFill>
                  <a:schemeClr val="bg1"/>
                </a:solidFill>
              </a:rPr>
              <a:t>Kecepatan</a:t>
            </a:r>
            <a:r>
              <a:rPr lang="en-ID" dirty="0">
                <a:solidFill>
                  <a:schemeClr val="bg1"/>
                </a:solidFill>
              </a:rPr>
              <a:t> </a:t>
            </a:r>
            <a:r>
              <a:rPr lang="en-ID" dirty="0" err="1">
                <a:solidFill>
                  <a:schemeClr val="bg1"/>
                </a:solidFill>
              </a:rPr>
              <a:t>dari</a:t>
            </a:r>
            <a:r>
              <a:rPr lang="en-ID" dirty="0">
                <a:solidFill>
                  <a:schemeClr val="bg1"/>
                </a:solidFill>
              </a:rPr>
              <a:t> provider XL </a:t>
            </a:r>
            <a:r>
              <a:rPr lang="en-ID" dirty="0" err="1">
                <a:solidFill>
                  <a:schemeClr val="bg1"/>
                </a:solidFill>
              </a:rPr>
              <a:t>menggunakan</a:t>
            </a:r>
            <a:r>
              <a:rPr lang="en-ID" dirty="0">
                <a:solidFill>
                  <a:schemeClr val="bg1"/>
                </a:solidFill>
              </a:rPr>
              <a:t> </a:t>
            </a:r>
            <a:r>
              <a:rPr lang="en-ID" dirty="0" err="1">
                <a:solidFill>
                  <a:schemeClr val="bg1"/>
                </a:solidFill>
              </a:rPr>
              <a:t>speedtest</a:t>
            </a:r>
            <a:r>
              <a:rPr lang="en-ID" dirty="0">
                <a:solidFill>
                  <a:schemeClr val="bg1"/>
                </a:solidFill>
              </a:rPr>
              <a:t> </a:t>
            </a:r>
            <a:r>
              <a:rPr lang="en-ID" dirty="0" err="1">
                <a:solidFill>
                  <a:schemeClr val="bg1"/>
                </a:solidFill>
              </a:rPr>
              <a:t>ookla</a:t>
            </a:r>
            <a:endParaRPr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pic>
        <p:nvPicPr>
          <p:cNvPr id="6" name="Picture 5">
            <a:extLst>
              <a:ext uri="{FF2B5EF4-FFF2-40B4-BE49-F238E27FC236}">
                <a16:creationId xmlns:a16="http://schemas.microsoft.com/office/drawing/2014/main" id="{A6DAF18D-517A-FE47-95B9-27E3F296FBFC}"/>
              </a:ext>
            </a:extLst>
          </p:cNvPr>
          <p:cNvPicPr>
            <a:picLocks noChangeAspect="1"/>
          </p:cNvPicPr>
          <p:nvPr/>
        </p:nvPicPr>
        <p:blipFill>
          <a:blip r:embed="rId3"/>
          <a:stretch>
            <a:fillRect/>
          </a:stretch>
        </p:blipFill>
        <p:spPr>
          <a:xfrm>
            <a:off x="4301485" y="765962"/>
            <a:ext cx="2149558" cy="4028133"/>
          </a:xfrm>
          <a:prstGeom prst="rect">
            <a:avLst/>
          </a:prstGeom>
        </p:spPr>
      </p:pic>
    </p:spTree>
    <p:extLst>
      <p:ext uri="{BB962C8B-B14F-4D97-AF65-F5344CB8AC3E}">
        <p14:creationId xmlns:p14="http://schemas.microsoft.com/office/powerpoint/2010/main" val="3125384660"/>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ctrTitle" idx="4294967295"/>
          </p:nvPr>
        </p:nvSpPr>
        <p:spPr>
          <a:xfrm>
            <a:off x="486180" y="568463"/>
            <a:ext cx="6326602" cy="928500"/>
          </a:xfrm>
          <a:prstGeom prst="rect">
            <a:avLst/>
          </a:prstGeom>
        </p:spPr>
        <p:txBody>
          <a:bodyPr spcFirstLastPara="1" wrap="square" lIns="0" tIns="0" rIns="0" bIns="0" anchor="b" anchorCtr="0">
            <a:noAutofit/>
          </a:bodyPr>
          <a:lstStyle/>
          <a:p>
            <a:pPr lvl="0" algn="just"/>
            <a:r>
              <a:rPr lang="en-ID" dirty="0">
                <a:solidFill>
                  <a:schemeClr val="bg1"/>
                </a:solidFill>
              </a:rPr>
              <a:t>Data yang </a:t>
            </a:r>
            <a:r>
              <a:rPr lang="en-ID" dirty="0" err="1">
                <a:solidFill>
                  <a:schemeClr val="bg1"/>
                </a:solidFill>
              </a:rPr>
              <a:t>didapat</a:t>
            </a:r>
            <a:r>
              <a:rPr lang="en-ID" dirty="0">
                <a:solidFill>
                  <a:schemeClr val="bg1"/>
                </a:solidFill>
              </a:rPr>
              <a:t> </a:t>
            </a:r>
            <a:r>
              <a:rPr lang="en-ID" dirty="0" err="1">
                <a:solidFill>
                  <a:schemeClr val="bg1"/>
                </a:solidFill>
              </a:rPr>
              <a:t>setelah</a:t>
            </a:r>
            <a:r>
              <a:rPr lang="en-ID" dirty="0">
                <a:solidFill>
                  <a:schemeClr val="bg1"/>
                </a:solidFill>
              </a:rPr>
              <a:t> </a:t>
            </a:r>
            <a:r>
              <a:rPr lang="en-ID" dirty="0" err="1">
                <a:solidFill>
                  <a:schemeClr val="bg1"/>
                </a:solidFill>
              </a:rPr>
              <a:t>dari</a:t>
            </a:r>
            <a:r>
              <a:rPr lang="en-ID" dirty="0">
                <a:solidFill>
                  <a:schemeClr val="bg1"/>
                </a:solidFill>
              </a:rPr>
              <a:t> </a:t>
            </a:r>
            <a:r>
              <a:rPr lang="en-ID" dirty="0" err="1">
                <a:solidFill>
                  <a:schemeClr val="bg1"/>
                </a:solidFill>
              </a:rPr>
              <a:t>sebuah</a:t>
            </a:r>
            <a:r>
              <a:rPr lang="en-ID" dirty="0">
                <a:solidFill>
                  <a:schemeClr val="bg1"/>
                </a:solidFill>
              </a:rPr>
              <a:t> Analisa </a:t>
            </a:r>
            <a:r>
              <a:rPr lang="en-ID" dirty="0" err="1">
                <a:solidFill>
                  <a:schemeClr val="bg1"/>
                </a:solidFill>
              </a:rPr>
              <a:t>bts</a:t>
            </a:r>
            <a:r>
              <a:rPr lang="en-ID" dirty="0">
                <a:solidFill>
                  <a:schemeClr val="bg1"/>
                </a:solidFill>
              </a:rPr>
              <a:t> XL Di JAMBI</a:t>
            </a:r>
            <a:endParaRPr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graphicFrame>
        <p:nvGraphicFramePr>
          <p:cNvPr id="5" name="Table 6">
            <a:extLst>
              <a:ext uri="{FF2B5EF4-FFF2-40B4-BE49-F238E27FC236}">
                <a16:creationId xmlns:a16="http://schemas.microsoft.com/office/drawing/2014/main" id="{4ABF1F10-5D4D-6B4B-99BB-4FDE50C65639}"/>
              </a:ext>
            </a:extLst>
          </p:cNvPr>
          <p:cNvGraphicFramePr>
            <a:graphicFrameLocks noGrp="1"/>
          </p:cNvGraphicFramePr>
          <p:nvPr>
            <p:extLst>
              <p:ext uri="{D42A27DB-BD31-4B8C-83A1-F6EECF244321}">
                <p14:modId xmlns:p14="http://schemas.microsoft.com/office/powerpoint/2010/main" val="1381391186"/>
              </p:ext>
            </p:extLst>
          </p:nvPr>
        </p:nvGraphicFramePr>
        <p:xfrm>
          <a:off x="486179" y="1942297"/>
          <a:ext cx="6798876" cy="2090453"/>
        </p:xfrm>
        <a:graphic>
          <a:graphicData uri="http://schemas.openxmlformats.org/drawingml/2006/table">
            <a:tbl>
              <a:tblPr firstRow="1" bandRow="1">
                <a:tableStyleId>{59D14777-D9D1-4D02-8C90-19E148ECB9B3}</a:tableStyleId>
              </a:tblPr>
              <a:tblGrid>
                <a:gridCol w="1699719">
                  <a:extLst>
                    <a:ext uri="{9D8B030D-6E8A-4147-A177-3AD203B41FA5}">
                      <a16:colId xmlns:a16="http://schemas.microsoft.com/office/drawing/2014/main" val="524113751"/>
                    </a:ext>
                  </a:extLst>
                </a:gridCol>
                <a:gridCol w="1699719">
                  <a:extLst>
                    <a:ext uri="{9D8B030D-6E8A-4147-A177-3AD203B41FA5}">
                      <a16:colId xmlns:a16="http://schemas.microsoft.com/office/drawing/2014/main" val="2025182477"/>
                    </a:ext>
                  </a:extLst>
                </a:gridCol>
                <a:gridCol w="1699719">
                  <a:extLst>
                    <a:ext uri="{9D8B030D-6E8A-4147-A177-3AD203B41FA5}">
                      <a16:colId xmlns:a16="http://schemas.microsoft.com/office/drawing/2014/main" val="3692496894"/>
                    </a:ext>
                  </a:extLst>
                </a:gridCol>
                <a:gridCol w="1699719">
                  <a:extLst>
                    <a:ext uri="{9D8B030D-6E8A-4147-A177-3AD203B41FA5}">
                      <a16:colId xmlns:a16="http://schemas.microsoft.com/office/drawing/2014/main" val="100664938"/>
                    </a:ext>
                  </a:extLst>
                </a:gridCol>
              </a:tblGrid>
              <a:tr h="469307">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D" b="1" dirty="0"/>
                        <a:t> Provider</a:t>
                      </a:r>
                      <a:endParaRPr lang="en-US" dirty="0"/>
                    </a:p>
                  </a:txBody>
                  <a:tcPr/>
                </a:tc>
                <a:tc>
                  <a:txBody>
                    <a:bodyPr/>
                    <a:lstStyle/>
                    <a:p>
                      <a:r>
                        <a:rPr lang="en-US" b="1" dirty="0"/>
                        <a:t>dBm</a:t>
                      </a:r>
                    </a:p>
                  </a:txBody>
                  <a:tcPr/>
                </a:tc>
                <a:tc>
                  <a:txBody>
                    <a:bodyPr/>
                    <a:lstStyle/>
                    <a:p>
                      <a:r>
                        <a:rPr lang="en-US" b="1" dirty="0"/>
                        <a:t>Speed test</a:t>
                      </a:r>
                    </a:p>
                  </a:txBody>
                  <a:tcPr/>
                </a:tc>
                <a:tc>
                  <a:txBody>
                    <a:bodyPr/>
                    <a:lstStyle/>
                    <a:p>
                      <a:r>
                        <a:rPr lang="en-US" dirty="0"/>
                        <a:t>Analisa</a:t>
                      </a:r>
                    </a:p>
                  </a:txBody>
                  <a:tcPr/>
                </a:tc>
                <a:extLst>
                  <a:ext uri="{0D108BD9-81ED-4DB2-BD59-A6C34878D82A}">
                    <a16:rowId xmlns:a16="http://schemas.microsoft.com/office/drawing/2014/main" val="3519301763"/>
                  </a:ext>
                </a:extLst>
              </a:tr>
              <a:tr h="1621146">
                <a:tc>
                  <a:txBody>
                    <a:bodyPr/>
                    <a:lstStyle/>
                    <a:p>
                      <a:r>
                        <a:rPr lang="en-US" dirty="0"/>
                        <a:t>XL</a:t>
                      </a:r>
                    </a:p>
                  </a:txBody>
                  <a:tcPr/>
                </a:tc>
                <a:tc>
                  <a:txBody>
                    <a:bodyPr/>
                    <a:lstStyle/>
                    <a:p>
                      <a:r>
                        <a:rPr lang="en-US" dirty="0"/>
                        <a:t>-96 dBm</a:t>
                      </a:r>
                    </a:p>
                  </a:txBody>
                  <a:tcPr/>
                </a:tc>
                <a:tc>
                  <a:txBody>
                    <a:bodyPr/>
                    <a:lstStyle/>
                    <a:p>
                      <a:r>
                        <a:rPr lang="en-US" sz="1200" dirty="0" err="1"/>
                        <a:t>Unduh</a:t>
                      </a:r>
                      <a:r>
                        <a:rPr lang="en-US" sz="1200" dirty="0"/>
                        <a:t>: 31,3Mbps</a:t>
                      </a:r>
                    </a:p>
                    <a:p>
                      <a:r>
                        <a:rPr lang="en-US" sz="1200" dirty="0" err="1"/>
                        <a:t>Unggah</a:t>
                      </a:r>
                      <a:r>
                        <a:rPr lang="en-US" sz="1200" dirty="0"/>
                        <a:t>: 7,09 Mbps</a:t>
                      </a:r>
                    </a:p>
                  </a:txBody>
                  <a:tcPr/>
                </a:tc>
                <a:tc>
                  <a:txBody>
                    <a:bodyPr/>
                    <a:lstStyle/>
                    <a:p>
                      <a:r>
                        <a:rPr lang="en-US" dirty="0" err="1"/>
                        <a:t>Untuk</a:t>
                      </a:r>
                      <a:r>
                        <a:rPr lang="en-US" dirty="0"/>
                        <a:t> provider XL di </a:t>
                      </a:r>
                      <a:r>
                        <a:rPr lang="en-US" dirty="0" err="1"/>
                        <a:t>daerah</a:t>
                      </a:r>
                      <a:r>
                        <a:rPr lang="en-US" dirty="0"/>
                        <a:t> Jambi, ping yang </a:t>
                      </a:r>
                      <a:r>
                        <a:rPr lang="en-US" dirty="0" err="1"/>
                        <a:t>didapat</a:t>
                      </a:r>
                      <a:r>
                        <a:rPr lang="en-US" dirty="0"/>
                        <a:t> </a:t>
                      </a:r>
                      <a:r>
                        <a:rPr lang="en-US" dirty="0" err="1"/>
                        <a:t>yaitu</a:t>
                      </a:r>
                      <a:r>
                        <a:rPr lang="en-US" dirty="0"/>
                        <a:t> 74 </a:t>
                      </a:r>
                      <a:r>
                        <a:rPr lang="en-US" dirty="0" err="1"/>
                        <a:t>ms</a:t>
                      </a:r>
                      <a:r>
                        <a:rPr lang="en-US" dirty="0"/>
                        <a:t>, jitter 78 </a:t>
                      </a:r>
                      <a:r>
                        <a:rPr lang="en-US" dirty="0" err="1"/>
                        <a:t>ms</a:t>
                      </a:r>
                      <a:r>
                        <a:rPr lang="en-US" dirty="0"/>
                        <a:t>, dan packet loss 4,1%</a:t>
                      </a:r>
                    </a:p>
                  </a:txBody>
                  <a:tcPr/>
                </a:tc>
                <a:extLst>
                  <a:ext uri="{0D108BD9-81ED-4DB2-BD59-A6C34878D82A}">
                    <a16:rowId xmlns:a16="http://schemas.microsoft.com/office/drawing/2014/main" val="440428285"/>
                  </a:ext>
                </a:extLst>
              </a:tr>
            </a:tbl>
          </a:graphicData>
        </a:graphic>
      </p:graphicFrame>
      <p:sp>
        <p:nvSpPr>
          <p:cNvPr id="2" name="TextBox 1">
            <a:extLst>
              <a:ext uri="{FF2B5EF4-FFF2-40B4-BE49-F238E27FC236}">
                <a16:creationId xmlns:a16="http://schemas.microsoft.com/office/drawing/2014/main" id="{AF972E6E-AD24-2042-98ED-50D0A9C8717D}"/>
              </a:ext>
            </a:extLst>
          </p:cNvPr>
          <p:cNvSpPr txBox="1"/>
          <p:nvPr/>
        </p:nvSpPr>
        <p:spPr>
          <a:xfrm>
            <a:off x="486179" y="4181508"/>
            <a:ext cx="6877204" cy="307777"/>
          </a:xfrm>
          <a:prstGeom prst="rect">
            <a:avLst/>
          </a:prstGeom>
          <a:noFill/>
        </p:spPr>
        <p:txBody>
          <a:bodyPr wrap="none" rtlCol="0">
            <a:spAutoFit/>
          </a:bodyPr>
          <a:lstStyle/>
          <a:p>
            <a:r>
              <a:rPr lang="en-US" dirty="0"/>
              <a:t>Kami </a:t>
            </a:r>
            <a:r>
              <a:rPr lang="en-US" dirty="0" err="1"/>
              <a:t>mengukur</a:t>
            </a:r>
            <a:r>
              <a:rPr lang="en-US" dirty="0"/>
              <a:t> </a:t>
            </a:r>
            <a:r>
              <a:rPr lang="en-US" dirty="0" err="1"/>
              <a:t>sinyal</a:t>
            </a:r>
            <a:r>
              <a:rPr lang="en-US" dirty="0"/>
              <a:t> </a:t>
            </a:r>
            <a:r>
              <a:rPr lang="en-US" dirty="0" err="1"/>
              <a:t>dari</a:t>
            </a:r>
            <a:r>
              <a:rPr lang="en-US" dirty="0"/>
              <a:t> tower </a:t>
            </a:r>
            <a:r>
              <a:rPr lang="en-US" dirty="0" err="1"/>
              <a:t>dengan</a:t>
            </a:r>
            <a:r>
              <a:rPr lang="en-US" dirty="0"/>
              <a:t> </a:t>
            </a:r>
            <a:r>
              <a:rPr lang="en-US" dirty="0" err="1"/>
              <a:t>jarak</a:t>
            </a:r>
            <a:r>
              <a:rPr lang="en-US" dirty="0"/>
              <a:t> 120 m </a:t>
            </a:r>
            <a:r>
              <a:rPr lang="id-ID" dirty="0"/>
              <a:t>dan penggunaan jaringan 4G.</a:t>
            </a:r>
            <a:r>
              <a:rPr lang="en-US" dirty="0"/>
              <a:t> </a:t>
            </a:r>
          </a:p>
        </p:txBody>
      </p:sp>
    </p:spTree>
    <p:extLst>
      <p:ext uri="{BB962C8B-B14F-4D97-AF65-F5344CB8AC3E}">
        <p14:creationId xmlns:p14="http://schemas.microsoft.com/office/powerpoint/2010/main" val="1947793525"/>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ctrTitle" idx="4294967295"/>
          </p:nvPr>
        </p:nvSpPr>
        <p:spPr>
          <a:xfrm>
            <a:off x="216702" y="-140677"/>
            <a:ext cx="5197722" cy="928500"/>
          </a:xfrm>
          <a:prstGeom prst="rect">
            <a:avLst/>
          </a:prstGeom>
        </p:spPr>
        <p:txBody>
          <a:bodyPr spcFirstLastPara="1" wrap="square" lIns="0" tIns="0" rIns="0" bIns="0" anchor="b" anchorCtr="0">
            <a:noAutofit/>
          </a:bodyPr>
          <a:lstStyle/>
          <a:p>
            <a:pPr lvl="0"/>
            <a:r>
              <a:rPr lang="en-US" sz="3600" dirty="0"/>
              <a:t>BTS XL DI JAMBI</a:t>
            </a:r>
            <a:endParaRPr sz="3600"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16</a:t>
            </a:fld>
            <a:endParaRPr/>
          </a:p>
        </p:txBody>
      </p:sp>
      <p:pic>
        <p:nvPicPr>
          <p:cNvPr id="3" name="Picture 2">
            <a:extLst>
              <a:ext uri="{FF2B5EF4-FFF2-40B4-BE49-F238E27FC236}">
                <a16:creationId xmlns:a16="http://schemas.microsoft.com/office/drawing/2014/main" id="{9E82A670-2F38-9C44-AD08-606A19F1BBC8}"/>
              </a:ext>
            </a:extLst>
          </p:cNvPr>
          <p:cNvPicPr>
            <a:picLocks noChangeAspect="1"/>
          </p:cNvPicPr>
          <p:nvPr/>
        </p:nvPicPr>
        <p:blipFill>
          <a:blip r:embed="rId3"/>
          <a:stretch>
            <a:fillRect/>
          </a:stretch>
        </p:blipFill>
        <p:spPr>
          <a:xfrm>
            <a:off x="3055667" y="774701"/>
            <a:ext cx="2358757" cy="4171950"/>
          </a:xfrm>
          <a:prstGeom prst="rect">
            <a:avLst/>
          </a:prstGeom>
        </p:spPr>
      </p:pic>
    </p:spTree>
    <p:extLst>
      <p:ext uri="{BB962C8B-B14F-4D97-AF65-F5344CB8AC3E}">
        <p14:creationId xmlns:p14="http://schemas.microsoft.com/office/powerpoint/2010/main" val="595285325"/>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ctrTitle" idx="4294967295"/>
          </p:nvPr>
        </p:nvSpPr>
        <p:spPr>
          <a:xfrm>
            <a:off x="437766" y="467978"/>
            <a:ext cx="5197722" cy="928500"/>
          </a:xfrm>
          <a:prstGeom prst="rect">
            <a:avLst/>
          </a:prstGeom>
        </p:spPr>
        <p:txBody>
          <a:bodyPr spcFirstLastPara="1" wrap="square" lIns="0" tIns="0" rIns="0" bIns="0" anchor="b" anchorCtr="0">
            <a:noAutofit/>
          </a:bodyPr>
          <a:lstStyle/>
          <a:p>
            <a:pPr lvl="0"/>
            <a:r>
              <a:rPr lang="en-ID" sz="3600" dirty="0">
                <a:solidFill>
                  <a:schemeClr val="bg1"/>
                </a:solidFill>
              </a:rPr>
              <a:t>Jarak </a:t>
            </a:r>
            <a:r>
              <a:rPr lang="en-ID" sz="3600" dirty="0" err="1">
                <a:solidFill>
                  <a:schemeClr val="bg1"/>
                </a:solidFill>
              </a:rPr>
              <a:t>pengukuran</a:t>
            </a:r>
            <a:r>
              <a:rPr lang="en-ID" sz="3600" dirty="0">
                <a:solidFill>
                  <a:schemeClr val="bg1"/>
                </a:solidFill>
              </a:rPr>
              <a:t> </a:t>
            </a:r>
            <a:r>
              <a:rPr lang="en-ID" sz="3600" dirty="0" err="1">
                <a:solidFill>
                  <a:schemeClr val="bg1"/>
                </a:solidFill>
              </a:rPr>
              <a:t>dari</a:t>
            </a:r>
            <a:r>
              <a:rPr lang="en-ID" sz="3600" dirty="0">
                <a:solidFill>
                  <a:schemeClr val="bg1"/>
                </a:solidFill>
              </a:rPr>
              <a:t> BTS XL</a:t>
            </a:r>
            <a:endParaRPr sz="3600"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pic>
        <p:nvPicPr>
          <p:cNvPr id="3" name="Picture 2">
            <a:extLst>
              <a:ext uri="{FF2B5EF4-FFF2-40B4-BE49-F238E27FC236}">
                <a16:creationId xmlns:a16="http://schemas.microsoft.com/office/drawing/2014/main" id="{C6D85329-D47F-5D40-82E0-BDE91A9754C9}"/>
              </a:ext>
            </a:extLst>
          </p:cNvPr>
          <p:cNvPicPr>
            <a:picLocks noChangeAspect="1"/>
          </p:cNvPicPr>
          <p:nvPr/>
        </p:nvPicPr>
        <p:blipFill>
          <a:blip r:embed="rId3"/>
          <a:stretch>
            <a:fillRect/>
          </a:stretch>
        </p:blipFill>
        <p:spPr>
          <a:xfrm>
            <a:off x="2970269" y="806502"/>
            <a:ext cx="2299563" cy="4237264"/>
          </a:xfrm>
          <a:prstGeom prst="rect">
            <a:avLst/>
          </a:prstGeom>
        </p:spPr>
      </p:pic>
    </p:spTree>
    <p:extLst>
      <p:ext uri="{BB962C8B-B14F-4D97-AF65-F5344CB8AC3E}">
        <p14:creationId xmlns:p14="http://schemas.microsoft.com/office/powerpoint/2010/main" val="2752210176"/>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ctrTitle" idx="4294967295"/>
          </p:nvPr>
        </p:nvSpPr>
        <p:spPr>
          <a:xfrm>
            <a:off x="486181" y="568463"/>
            <a:ext cx="5030364" cy="928500"/>
          </a:xfrm>
          <a:prstGeom prst="rect">
            <a:avLst/>
          </a:prstGeom>
        </p:spPr>
        <p:txBody>
          <a:bodyPr spcFirstLastPara="1" wrap="square" lIns="0" tIns="0" rIns="0" bIns="0" anchor="b" anchorCtr="0">
            <a:noAutofit/>
          </a:bodyPr>
          <a:lstStyle/>
          <a:p>
            <a:pPr lvl="0"/>
            <a:r>
              <a:rPr lang="en-ID" dirty="0" err="1">
                <a:solidFill>
                  <a:schemeClr val="bg1"/>
                </a:solidFill>
              </a:rPr>
              <a:t>Kecepatan</a:t>
            </a:r>
            <a:r>
              <a:rPr lang="en-ID" dirty="0">
                <a:solidFill>
                  <a:schemeClr val="bg1"/>
                </a:solidFill>
              </a:rPr>
              <a:t> </a:t>
            </a:r>
            <a:r>
              <a:rPr lang="en-ID" dirty="0" err="1">
                <a:solidFill>
                  <a:schemeClr val="bg1"/>
                </a:solidFill>
              </a:rPr>
              <a:t>dari</a:t>
            </a:r>
            <a:r>
              <a:rPr lang="en-ID" dirty="0">
                <a:solidFill>
                  <a:schemeClr val="bg1"/>
                </a:solidFill>
              </a:rPr>
              <a:t> provider XL </a:t>
            </a:r>
            <a:r>
              <a:rPr lang="en-ID" dirty="0" err="1">
                <a:solidFill>
                  <a:schemeClr val="bg1"/>
                </a:solidFill>
              </a:rPr>
              <a:t>menggunakan</a:t>
            </a:r>
            <a:r>
              <a:rPr lang="en-ID" dirty="0">
                <a:solidFill>
                  <a:schemeClr val="bg1"/>
                </a:solidFill>
              </a:rPr>
              <a:t> </a:t>
            </a:r>
            <a:r>
              <a:rPr lang="en-ID" dirty="0" err="1">
                <a:solidFill>
                  <a:schemeClr val="bg1"/>
                </a:solidFill>
              </a:rPr>
              <a:t>speedtest</a:t>
            </a:r>
            <a:r>
              <a:rPr lang="en-ID" dirty="0">
                <a:solidFill>
                  <a:schemeClr val="bg1"/>
                </a:solidFill>
              </a:rPr>
              <a:t> </a:t>
            </a:r>
            <a:r>
              <a:rPr lang="en-ID" dirty="0" err="1">
                <a:solidFill>
                  <a:schemeClr val="bg1"/>
                </a:solidFill>
              </a:rPr>
              <a:t>ookla</a:t>
            </a:r>
            <a:endParaRPr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18</a:t>
            </a:fld>
            <a:endParaRPr/>
          </a:p>
        </p:txBody>
      </p:sp>
      <p:pic>
        <p:nvPicPr>
          <p:cNvPr id="3" name="Picture 2">
            <a:extLst>
              <a:ext uri="{FF2B5EF4-FFF2-40B4-BE49-F238E27FC236}">
                <a16:creationId xmlns:a16="http://schemas.microsoft.com/office/drawing/2014/main" id="{72F4758E-C5A9-7C49-9C6C-55FCF247FBD7}"/>
              </a:ext>
            </a:extLst>
          </p:cNvPr>
          <p:cNvPicPr>
            <a:picLocks noChangeAspect="1"/>
          </p:cNvPicPr>
          <p:nvPr/>
        </p:nvPicPr>
        <p:blipFill>
          <a:blip r:embed="rId3"/>
          <a:stretch>
            <a:fillRect/>
          </a:stretch>
        </p:blipFill>
        <p:spPr>
          <a:xfrm>
            <a:off x="4184169" y="568462"/>
            <a:ext cx="2505389" cy="4436675"/>
          </a:xfrm>
          <a:prstGeom prst="rect">
            <a:avLst/>
          </a:prstGeom>
        </p:spPr>
      </p:pic>
    </p:spTree>
    <p:extLst>
      <p:ext uri="{BB962C8B-B14F-4D97-AF65-F5344CB8AC3E}">
        <p14:creationId xmlns:p14="http://schemas.microsoft.com/office/powerpoint/2010/main" val="570953338"/>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ctrTitle" idx="4294967295"/>
          </p:nvPr>
        </p:nvSpPr>
        <p:spPr>
          <a:xfrm>
            <a:off x="486180" y="568463"/>
            <a:ext cx="6326602" cy="928500"/>
          </a:xfrm>
          <a:prstGeom prst="rect">
            <a:avLst/>
          </a:prstGeom>
        </p:spPr>
        <p:txBody>
          <a:bodyPr spcFirstLastPara="1" wrap="square" lIns="0" tIns="0" rIns="0" bIns="0" anchor="b" anchorCtr="0">
            <a:noAutofit/>
          </a:bodyPr>
          <a:lstStyle/>
          <a:p>
            <a:pPr lvl="0" algn="just"/>
            <a:r>
              <a:rPr lang="en-ID" dirty="0">
                <a:solidFill>
                  <a:schemeClr val="bg1"/>
                </a:solidFill>
              </a:rPr>
              <a:t>Data yang </a:t>
            </a:r>
            <a:r>
              <a:rPr lang="en-ID" dirty="0" err="1">
                <a:solidFill>
                  <a:schemeClr val="bg1"/>
                </a:solidFill>
              </a:rPr>
              <a:t>didapat</a:t>
            </a:r>
            <a:r>
              <a:rPr lang="en-ID" dirty="0">
                <a:solidFill>
                  <a:schemeClr val="bg1"/>
                </a:solidFill>
              </a:rPr>
              <a:t> </a:t>
            </a:r>
            <a:r>
              <a:rPr lang="en-ID" dirty="0" err="1">
                <a:solidFill>
                  <a:schemeClr val="bg1"/>
                </a:solidFill>
              </a:rPr>
              <a:t>setelah</a:t>
            </a:r>
            <a:r>
              <a:rPr lang="en-ID" dirty="0">
                <a:solidFill>
                  <a:schemeClr val="bg1"/>
                </a:solidFill>
              </a:rPr>
              <a:t> </a:t>
            </a:r>
            <a:r>
              <a:rPr lang="en-ID" dirty="0" err="1">
                <a:solidFill>
                  <a:schemeClr val="bg1"/>
                </a:solidFill>
              </a:rPr>
              <a:t>dari</a:t>
            </a:r>
            <a:r>
              <a:rPr lang="en-ID" dirty="0">
                <a:solidFill>
                  <a:schemeClr val="bg1"/>
                </a:solidFill>
              </a:rPr>
              <a:t> </a:t>
            </a:r>
            <a:r>
              <a:rPr lang="en-ID" dirty="0" err="1">
                <a:solidFill>
                  <a:schemeClr val="bg1"/>
                </a:solidFill>
              </a:rPr>
              <a:t>sebuah</a:t>
            </a:r>
            <a:r>
              <a:rPr lang="en-ID" dirty="0">
                <a:solidFill>
                  <a:schemeClr val="bg1"/>
                </a:solidFill>
              </a:rPr>
              <a:t> Analisa </a:t>
            </a:r>
            <a:r>
              <a:rPr lang="en-ID" dirty="0" err="1">
                <a:solidFill>
                  <a:schemeClr val="bg1"/>
                </a:solidFill>
              </a:rPr>
              <a:t>bts</a:t>
            </a:r>
            <a:r>
              <a:rPr lang="en-ID" dirty="0">
                <a:solidFill>
                  <a:schemeClr val="bg1"/>
                </a:solidFill>
              </a:rPr>
              <a:t> XL Di JAMBI</a:t>
            </a:r>
            <a:endParaRPr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19</a:t>
            </a:fld>
            <a:endParaRPr/>
          </a:p>
        </p:txBody>
      </p:sp>
      <p:graphicFrame>
        <p:nvGraphicFramePr>
          <p:cNvPr id="5" name="Table 6">
            <a:extLst>
              <a:ext uri="{FF2B5EF4-FFF2-40B4-BE49-F238E27FC236}">
                <a16:creationId xmlns:a16="http://schemas.microsoft.com/office/drawing/2014/main" id="{4ABF1F10-5D4D-6B4B-99BB-4FDE50C65639}"/>
              </a:ext>
            </a:extLst>
          </p:cNvPr>
          <p:cNvGraphicFramePr>
            <a:graphicFrameLocks noGrp="1"/>
          </p:cNvGraphicFramePr>
          <p:nvPr>
            <p:extLst>
              <p:ext uri="{D42A27DB-BD31-4B8C-83A1-F6EECF244321}">
                <p14:modId xmlns:p14="http://schemas.microsoft.com/office/powerpoint/2010/main" val="332996528"/>
              </p:ext>
            </p:extLst>
          </p:nvPr>
        </p:nvGraphicFramePr>
        <p:xfrm>
          <a:off x="486179" y="1942297"/>
          <a:ext cx="6798876" cy="2090453"/>
        </p:xfrm>
        <a:graphic>
          <a:graphicData uri="http://schemas.openxmlformats.org/drawingml/2006/table">
            <a:tbl>
              <a:tblPr firstRow="1" bandRow="1">
                <a:tableStyleId>{59D14777-D9D1-4D02-8C90-19E148ECB9B3}</a:tableStyleId>
              </a:tblPr>
              <a:tblGrid>
                <a:gridCol w="1699719">
                  <a:extLst>
                    <a:ext uri="{9D8B030D-6E8A-4147-A177-3AD203B41FA5}">
                      <a16:colId xmlns:a16="http://schemas.microsoft.com/office/drawing/2014/main" val="524113751"/>
                    </a:ext>
                  </a:extLst>
                </a:gridCol>
                <a:gridCol w="1699719">
                  <a:extLst>
                    <a:ext uri="{9D8B030D-6E8A-4147-A177-3AD203B41FA5}">
                      <a16:colId xmlns:a16="http://schemas.microsoft.com/office/drawing/2014/main" val="2025182477"/>
                    </a:ext>
                  </a:extLst>
                </a:gridCol>
                <a:gridCol w="1699719">
                  <a:extLst>
                    <a:ext uri="{9D8B030D-6E8A-4147-A177-3AD203B41FA5}">
                      <a16:colId xmlns:a16="http://schemas.microsoft.com/office/drawing/2014/main" val="3692496894"/>
                    </a:ext>
                  </a:extLst>
                </a:gridCol>
                <a:gridCol w="1699719">
                  <a:extLst>
                    <a:ext uri="{9D8B030D-6E8A-4147-A177-3AD203B41FA5}">
                      <a16:colId xmlns:a16="http://schemas.microsoft.com/office/drawing/2014/main" val="100664938"/>
                    </a:ext>
                  </a:extLst>
                </a:gridCol>
              </a:tblGrid>
              <a:tr h="469307">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D" b="1" dirty="0"/>
                        <a:t> Provider</a:t>
                      </a:r>
                      <a:endParaRPr lang="en-US" dirty="0"/>
                    </a:p>
                  </a:txBody>
                  <a:tcPr/>
                </a:tc>
                <a:tc>
                  <a:txBody>
                    <a:bodyPr/>
                    <a:lstStyle/>
                    <a:p>
                      <a:r>
                        <a:rPr lang="en-US" b="1" dirty="0"/>
                        <a:t>dBm</a:t>
                      </a:r>
                    </a:p>
                  </a:txBody>
                  <a:tcPr/>
                </a:tc>
                <a:tc>
                  <a:txBody>
                    <a:bodyPr/>
                    <a:lstStyle/>
                    <a:p>
                      <a:r>
                        <a:rPr lang="en-US" b="1" dirty="0"/>
                        <a:t>Speed test</a:t>
                      </a:r>
                    </a:p>
                  </a:txBody>
                  <a:tcPr/>
                </a:tc>
                <a:tc>
                  <a:txBody>
                    <a:bodyPr/>
                    <a:lstStyle/>
                    <a:p>
                      <a:r>
                        <a:rPr lang="en-US" dirty="0"/>
                        <a:t>Analisa</a:t>
                      </a:r>
                    </a:p>
                  </a:txBody>
                  <a:tcPr/>
                </a:tc>
                <a:extLst>
                  <a:ext uri="{0D108BD9-81ED-4DB2-BD59-A6C34878D82A}">
                    <a16:rowId xmlns:a16="http://schemas.microsoft.com/office/drawing/2014/main" val="3519301763"/>
                  </a:ext>
                </a:extLst>
              </a:tr>
              <a:tr h="1621146">
                <a:tc>
                  <a:txBody>
                    <a:bodyPr/>
                    <a:lstStyle/>
                    <a:p>
                      <a:r>
                        <a:rPr lang="en-US" dirty="0"/>
                        <a:t>XL</a:t>
                      </a:r>
                    </a:p>
                  </a:txBody>
                  <a:tcPr/>
                </a:tc>
                <a:tc>
                  <a:txBody>
                    <a:bodyPr/>
                    <a:lstStyle/>
                    <a:p>
                      <a:r>
                        <a:rPr lang="en-US" dirty="0"/>
                        <a:t>-91 dBm</a:t>
                      </a:r>
                    </a:p>
                  </a:txBody>
                  <a:tcPr/>
                </a:tc>
                <a:tc>
                  <a:txBody>
                    <a:bodyPr/>
                    <a:lstStyle/>
                    <a:p>
                      <a:r>
                        <a:rPr lang="en-US" sz="1200" dirty="0" err="1"/>
                        <a:t>Unduh</a:t>
                      </a:r>
                      <a:r>
                        <a:rPr lang="en-US" sz="1200" dirty="0"/>
                        <a:t>: 6,67Mbps</a:t>
                      </a:r>
                    </a:p>
                    <a:p>
                      <a:r>
                        <a:rPr lang="en-US" sz="1200" dirty="0" err="1"/>
                        <a:t>Unggah</a:t>
                      </a:r>
                      <a:r>
                        <a:rPr lang="en-US" sz="1200" dirty="0"/>
                        <a:t>: 13,4 Mbps</a:t>
                      </a:r>
                    </a:p>
                  </a:txBody>
                  <a:tcPr/>
                </a:tc>
                <a:tc>
                  <a:txBody>
                    <a:bodyPr/>
                    <a:lstStyle/>
                    <a:p>
                      <a:r>
                        <a:rPr lang="en-US" dirty="0" err="1"/>
                        <a:t>Untuk</a:t>
                      </a:r>
                      <a:r>
                        <a:rPr lang="en-US" dirty="0"/>
                        <a:t> provider XL di </a:t>
                      </a:r>
                      <a:r>
                        <a:rPr lang="en-US" dirty="0" err="1"/>
                        <a:t>daerah</a:t>
                      </a:r>
                      <a:r>
                        <a:rPr lang="en-US" dirty="0"/>
                        <a:t> Jambi, ping yang </a:t>
                      </a:r>
                      <a:r>
                        <a:rPr lang="en-US" dirty="0" err="1"/>
                        <a:t>didapat</a:t>
                      </a:r>
                      <a:r>
                        <a:rPr lang="en-US" dirty="0"/>
                        <a:t> </a:t>
                      </a:r>
                      <a:r>
                        <a:rPr lang="en-US" dirty="0" err="1"/>
                        <a:t>yaitu</a:t>
                      </a:r>
                      <a:r>
                        <a:rPr lang="en-US" dirty="0"/>
                        <a:t> 47 </a:t>
                      </a:r>
                      <a:r>
                        <a:rPr lang="en-US" dirty="0" err="1"/>
                        <a:t>ms</a:t>
                      </a:r>
                      <a:r>
                        <a:rPr lang="en-US" dirty="0"/>
                        <a:t>, jitter 9 </a:t>
                      </a:r>
                      <a:r>
                        <a:rPr lang="en-US" dirty="0" err="1"/>
                        <a:t>ms</a:t>
                      </a:r>
                      <a:r>
                        <a:rPr lang="en-US" dirty="0"/>
                        <a:t>, dan packet loss 0,5%</a:t>
                      </a:r>
                    </a:p>
                  </a:txBody>
                  <a:tcPr/>
                </a:tc>
                <a:extLst>
                  <a:ext uri="{0D108BD9-81ED-4DB2-BD59-A6C34878D82A}">
                    <a16:rowId xmlns:a16="http://schemas.microsoft.com/office/drawing/2014/main" val="440428285"/>
                  </a:ext>
                </a:extLst>
              </a:tr>
            </a:tbl>
          </a:graphicData>
        </a:graphic>
      </p:graphicFrame>
      <p:sp>
        <p:nvSpPr>
          <p:cNvPr id="2" name="TextBox 1">
            <a:extLst>
              <a:ext uri="{FF2B5EF4-FFF2-40B4-BE49-F238E27FC236}">
                <a16:creationId xmlns:a16="http://schemas.microsoft.com/office/drawing/2014/main" id="{AF972E6E-AD24-2042-98ED-50D0A9C8717D}"/>
              </a:ext>
            </a:extLst>
          </p:cNvPr>
          <p:cNvSpPr txBox="1"/>
          <p:nvPr/>
        </p:nvSpPr>
        <p:spPr>
          <a:xfrm>
            <a:off x="486179" y="4181508"/>
            <a:ext cx="6926896" cy="307777"/>
          </a:xfrm>
          <a:prstGeom prst="rect">
            <a:avLst/>
          </a:prstGeom>
          <a:noFill/>
        </p:spPr>
        <p:txBody>
          <a:bodyPr wrap="none" rtlCol="0">
            <a:spAutoFit/>
          </a:bodyPr>
          <a:lstStyle/>
          <a:p>
            <a:r>
              <a:rPr lang="en-US" dirty="0"/>
              <a:t>Kami </a:t>
            </a:r>
            <a:r>
              <a:rPr lang="en-US" dirty="0" err="1"/>
              <a:t>mengukur</a:t>
            </a:r>
            <a:r>
              <a:rPr lang="en-US" dirty="0"/>
              <a:t> </a:t>
            </a:r>
            <a:r>
              <a:rPr lang="en-US" dirty="0" err="1"/>
              <a:t>sinyal</a:t>
            </a:r>
            <a:r>
              <a:rPr lang="en-US" dirty="0"/>
              <a:t> </a:t>
            </a:r>
            <a:r>
              <a:rPr lang="en-US" dirty="0" err="1"/>
              <a:t>dari</a:t>
            </a:r>
            <a:r>
              <a:rPr lang="en-US" dirty="0"/>
              <a:t> tower </a:t>
            </a:r>
            <a:r>
              <a:rPr lang="en-US" dirty="0" err="1"/>
              <a:t>dengan</a:t>
            </a:r>
            <a:r>
              <a:rPr lang="en-US" dirty="0"/>
              <a:t> </a:t>
            </a:r>
            <a:r>
              <a:rPr lang="en-US" dirty="0" err="1"/>
              <a:t>jarak</a:t>
            </a:r>
            <a:r>
              <a:rPr lang="en-US" dirty="0"/>
              <a:t> 300 m </a:t>
            </a:r>
            <a:r>
              <a:rPr lang="id-ID" dirty="0"/>
              <a:t>dan penggunaan jaringan 4G.</a:t>
            </a:r>
            <a:r>
              <a:rPr lang="en-US" dirty="0"/>
              <a:t>  </a:t>
            </a:r>
          </a:p>
        </p:txBody>
      </p:sp>
    </p:spTree>
    <p:extLst>
      <p:ext uri="{BB962C8B-B14F-4D97-AF65-F5344CB8AC3E}">
        <p14:creationId xmlns:p14="http://schemas.microsoft.com/office/powerpoint/2010/main" val="2381593030"/>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Speed Test</a:t>
            </a:r>
            <a:endParaRPr dirty="0"/>
          </a:p>
        </p:txBody>
      </p:sp>
      <p:sp>
        <p:nvSpPr>
          <p:cNvPr id="73" name="Google Shape;73;p14"/>
          <p:cNvSpPr txBox="1">
            <a:spLocks noGrp="1"/>
          </p:cNvSpPr>
          <p:nvPr>
            <p:ph type="body" idx="1"/>
          </p:nvPr>
        </p:nvSpPr>
        <p:spPr>
          <a:xfrm>
            <a:off x="580549" y="1352549"/>
            <a:ext cx="7982901" cy="3120059"/>
          </a:xfrm>
          <a:prstGeom prst="rect">
            <a:avLst/>
          </a:prstGeom>
        </p:spPr>
        <p:txBody>
          <a:bodyPr spcFirstLastPara="1" wrap="square" lIns="0" tIns="0" rIns="0" bIns="0" anchor="t" anchorCtr="0">
            <a:noAutofit/>
          </a:bodyPr>
          <a:lstStyle/>
          <a:p>
            <a:pPr marL="0" lvl="0" indent="0" algn="just">
              <a:lnSpc>
                <a:spcPct val="150000"/>
              </a:lnSpc>
              <a:buClr>
                <a:schemeClr val="dk1"/>
              </a:buClr>
              <a:buSzPts val="1100"/>
              <a:buNone/>
            </a:pPr>
            <a:r>
              <a:rPr lang="en-ID" b="1" dirty="0" err="1"/>
              <a:t>Kecepatan</a:t>
            </a:r>
            <a:r>
              <a:rPr lang="en-ID" b="1" dirty="0"/>
              <a:t> </a:t>
            </a:r>
            <a:r>
              <a:rPr lang="en-ID" b="1" dirty="0" err="1"/>
              <a:t>akses</a:t>
            </a:r>
            <a:r>
              <a:rPr lang="en-ID" b="1" dirty="0"/>
              <a:t> </a:t>
            </a:r>
            <a:r>
              <a:rPr lang="en-ID" b="1" dirty="0" err="1"/>
              <a:t>mempunyai</a:t>
            </a:r>
            <a:r>
              <a:rPr lang="en-ID" b="1" dirty="0"/>
              <a:t> </a:t>
            </a:r>
            <a:r>
              <a:rPr lang="en-ID" b="1" dirty="0" err="1"/>
              <a:t>ukuran</a:t>
            </a:r>
            <a:r>
              <a:rPr lang="en-ID" b="1" dirty="0"/>
              <a:t> yang </a:t>
            </a:r>
            <a:r>
              <a:rPr lang="en-ID" b="1" dirty="0" err="1"/>
              <a:t>berbeda</a:t>
            </a:r>
            <a:r>
              <a:rPr lang="en-ID" b="1" dirty="0"/>
              <a:t> </a:t>
            </a:r>
            <a:r>
              <a:rPr lang="en-ID" b="1" dirty="0" err="1"/>
              <a:t>sesuai</a:t>
            </a:r>
            <a:r>
              <a:rPr lang="en-ID" b="1" dirty="0"/>
              <a:t> </a:t>
            </a:r>
            <a:r>
              <a:rPr lang="en-ID" b="1" dirty="0" err="1"/>
              <a:t>dengan</a:t>
            </a:r>
            <a:r>
              <a:rPr lang="en-ID" b="1" dirty="0"/>
              <a:t> provider </a:t>
            </a:r>
            <a:r>
              <a:rPr lang="en-ID" b="1" dirty="0" err="1"/>
              <a:t>atau</a:t>
            </a:r>
            <a:r>
              <a:rPr lang="en-ID" b="1" dirty="0"/>
              <a:t> </a:t>
            </a:r>
            <a:r>
              <a:rPr lang="en-ID" b="1" dirty="0" err="1"/>
              <a:t>saluran</a:t>
            </a:r>
            <a:r>
              <a:rPr lang="en-ID" b="1" dirty="0"/>
              <a:t> yang Anda </a:t>
            </a:r>
            <a:r>
              <a:rPr lang="en-ID" b="1" dirty="0" err="1"/>
              <a:t>gunakan</a:t>
            </a:r>
            <a:r>
              <a:rPr lang="en-ID" b="1" dirty="0"/>
              <a:t> </a:t>
            </a:r>
            <a:r>
              <a:rPr lang="en-ID" b="1" dirty="0" err="1"/>
              <a:t>untuk</a:t>
            </a:r>
            <a:r>
              <a:rPr lang="en-ID" b="1" dirty="0"/>
              <a:t> </a:t>
            </a:r>
            <a:r>
              <a:rPr lang="en-ID" b="1" dirty="0" err="1"/>
              <a:t>mengakses</a:t>
            </a:r>
            <a:r>
              <a:rPr lang="en-ID" b="1" dirty="0"/>
              <a:t> internet </a:t>
            </a:r>
            <a:r>
              <a:rPr lang="en-ID" b="1" dirty="0" err="1"/>
              <a:t>tersebut</a:t>
            </a:r>
            <a:r>
              <a:rPr lang="en-ID" b="1" dirty="0"/>
              <a:t>. </a:t>
            </a:r>
            <a:r>
              <a:rPr lang="en-ID" b="1" dirty="0" err="1"/>
              <a:t>Ukuran</a:t>
            </a:r>
            <a:r>
              <a:rPr lang="en-ID" b="1" dirty="0"/>
              <a:t> </a:t>
            </a:r>
            <a:r>
              <a:rPr lang="en-ID" b="1" dirty="0" err="1"/>
              <a:t>kecepatan</a:t>
            </a:r>
            <a:r>
              <a:rPr lang="en-ID" b="1" dirty="0"/>
              <a:t> </a:t>
            </a:r>
            <a:r>
              <a:rPr lang="en-ID" b="1" dirty="0" err="1"/>
              <a:t>akses</a:t>
            </a:r>
            <a:r>
              <a:rPr lang="en-ID" b="1" dirty="0"/>
              <a:t> internet </a:t>
            </a:r>
            <a:r>
              <a:rPr lang="en-ID" b="1" dirty="0" err="1"/>
              <a:t>adalah</a:t>
            </a:r>
            <a:r>
              <a:rPr lang="en-ID" b="1" dirty="0"/>
              <a:t> </a:t>
            </a:r>
            <a:r>
              <a:rPr lang="en-ID" b="1" dirty="0" err="1"/>
              <a:t>besarnya</a:t>
            </a:r>
            <a:r>
              <a:rPr lang="en-ID" b="1" dirty="0"/>
              <a:t> bandwidth </a:t>
            </a:r>
            <a:r>
              <a:rPr lang="en-ID" b="1" dirty="0" err="1"/>
              <a:t>atau</a:t>
            </a:r>
            <a:r>
              <a:rPr lang="en-ID" b="1" dirty="0"/>
              <a:t> </a:t>
            </a:r>
            <a:r>
              <a:rPr lang="en-ID" b="1" dirty="0" err="1"/>
              <a:t>dari</a:t>
            </a:r>
            <a:r>
              <a:rPr lang="en-ID" b="1" dirty="0"/>
              <a:t> </a:t>
            </a:r>
            <a:r>
              <a:rPr lang="en-ID" b="1" dirty="0" err="1"/>
              <a:t>lebar</a:t>
            </a:r>
            <a:r>
              <a:rPr lang="en-ID" b="1" dirty="0"/>
              <a:t> pita. Bandwidth </a:t>
            </a:r>
            <a:r>
              <a:rPr lang="en-ID" b="1" dirty="0" err="1"/>
              <a:t>merupakan</a:t>
            </a:r>
            <a:r>
              <a:rPr lang="en-ID" b="1" dirty="0"/>
              <a:t> </a:t>
            </a:r>
            <a:r>
              <a:rPr lang="en-ID" b="1" dirty="0" err="1"/>
              <a:t>ukuran</a:t>
            </a:r>
            <a:r>
              <a:rPr lang="en-ID" b="1" dirty="0"/>
              <a:t> </a:t>
            </a:r>
            <a:r>
              <a:rPr lang="en-ID" b="1" dirty="0" err="1"/>
              <a:t>untuk</a:t>
            </a:r>
            <a:r>
              <a:rPr lang="en-ID" b="1" dirty="0"/>
              <a:t> </a:t>
            </a:r>
            <a:r>
              <a:rPr lang="en-ID" b="1" dirty="0" err="1"/>
              <a:t>memindahkan</a:t>
            </a:r>
            <a:r>
              <a:rPr lang="en-ID" b="1" dirty="0"/>
              <a:t> data </a:t>
            </a:r>
            <a:r>
              <a:rPr lang="en-ID" b="1" dirty="0" err="1"/>
              <a:t>atau</a:t>
            </a:r>
            <a:r>
              <a:rPr lang="en-ID" b="1" dirty="0"/>
              <a:t> file </a:t>
            </a:r>
            <a:r>
              <a:rPr lang="en-ID" b="1" dirty="0" err="1"/>
              <a:t>dari</a:t>
            </a:r>
            <a:r>
              <a:rPr lang="en-ID" b="1" dirty="0"/>
              <a:t> </a:t>
            </a:r>
            <a:r>
              <a:rPr lang="en-ID" b="1" dirty="0" err="1"/>
              <a:t>besarnya</a:t>
            </a:r>
            <a:r>
              <a:rPr lang="en-ID" b="1" dirty="0"/>
              <a:t> </a:t>
            </a:r>
            <a:r>
              <a:rPr lang="en-ID" b="1" dirty="0" err="1"/>
              <a:t>kapasitas</a:t>
            </a:r>
            <a:r>
              <a:rPr lang="en-ID" b="1" dirty="0"/>
              <a:t> data </a:t>
            </a:r>
            <a:r>
              <a:rPr lang="en-ID" b="1" dirty="0" err="1"/>
              <a:t>tersebut</a:t>
            </a:r>
            <a:r>
              <a:rPr lang="en-ID" b="1" dirty="0"/>
              <a:t>. </a:t>
            </a:r>
            <a:r>
              <a:rPr lang="en-ID" b="1" dirty="0" err="1"/>
              <a:t>Kecepatan</a:t>
            </a:r>
            <a:r>
              <a:rPr lang="en-ID" b="1" dirty="0"/>
              <a:t> </a:t>
            </a:r>
            <a:r>
              <a:rPr lang="en-ID" b="1" dirty="0" err="1"/>
              <a:t>akses</a:t>
            </a:r>
            <a:r>
              <a:rPr lang="en-ID" b="1" dirty="0"/>
              <a:t> </a:t>
            </a:r>
            <a:r>
              <a:rPr lang="en-ID" b="1" dirty="0" err="1"/>
              <a:t>akan</a:t>
            </a:r>
            <a:r>
              <a:rPr lang="en-ID" b="1" dirty="0"/>
              <a:t> </a:t>
            </a:r>
            <a:r>
              <a:rPr lang="en-ID" b="1" dirty="0" err="1"/>
              <a:t>semakin</a:t>
            </a:r>
            <a:r>
              <a:rPr lang="en-ID" b="1" dirty="0"/>
              <a:t> </a:t>
            </a:r>
            <a:r>
              <a:rPr lang="en-ID" b="1" dirty="0" err="1"/>
              <a:t>besar</a:t>
            </a:r>
            <a:r>
              <a:rPr lang="en-ID" b="1" dirty="0"/>
              <a:t> </a:t>
            </a:r>
            <a:r>
              <a:rPr lang="en-ID" b="1" dirty="0" err="1"/>
              <a:t>jika</a:t>
            </a:r>
            <a:r>
              <a:rPr lang="en-ID" b="1" dirty="0"/>
              <a:t> bandwidth yang </a:t>
            </a:r>
            <a:r>
              <a:rPr lang="en-ID" b="1" dirty="0" err="1"/>
              <a:t>dimiliki</a:t>
            </a:r>
            <a:r>
              <a:rPr lang="en-ID" b="1" dirty="0"/>
              <a:t> juga </a:t>
            </a:r>
            <a:r>
              <a:rPr lang="en-ID" b="1" dirty="0" err="1"/>
              <a:t>besar</a:t>
            </a:r>
            <a:r>
              <a:rPr lang="en-ID" b="1" dirty="0"/>
              <a:t>.</a:t>
            </a:r>
            <a:endParaRPr dirty="0"/>
          </a:p>
        </p:txBody>
      </p:sp>
      <p:sp>
        <p:nvSpPr>
          <p:cNvPr id="74" name="Google Shape;74;p14"/>
          <p:cNvSpPr txBox="1">
            <a:spLocks noGrp="1"/>
          </p:cNvSpPr>
          <p:nvPr>
            <p:ph type="body" idx="2"/>
          </p:nvPr>
        </p:nvSpPr>
        <p:spPr>
          <a:xfrm>
            <a:off x="580550" y="4025075"/>
            <a:ext cx="6014400" cy="5982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endParaRPr sz="1000" dirty="0">
              <a:solidFill>
                <a:schemeClr val="accent4"/>
              </a:solidFill>
            </a:endParaRPr>
          </a:p>
          <a:p>
            <a:pPr marL="0" lvl="0" indent="0" algn="l" rtl="0">
              <a:spcBef>
                <a:spcPts val="0"/>
              </a:spcBef>
              <a:spcAft>
                <a:spcPts val="0"/>
              </a:spcAft>
              <a:buNone/>
            </a:pPr>
            <a:endParaRPr sz="1000" dirty="0">
              <a:solidFill>
                <a:schemeClr val="accent4"/>
              </a:solidFill>
            </a:endParaRPr>
          </a:p>
        </p:txBody>
      </p:sp>
      <p:sp>
        <p:nvSpPr>
          <p:cNvPr id="75" name="Google Shape;75;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ctrTitle" idx="4294967295"/>
          </p:nvPr>
        </p:nvSpPr>
        <p:spPr>
          <a:xfrm>
            <a:off x="216702" y="323573"/>
            <a:ext cx="5197722" cy="928500"/>
          </a:xfrm>
          <a:prstGeom prst="rect">
            <a:avLst/>
          </a:prstGeom>
        </p:spPr>
        <p:txBody>
          <a:bodyPr spcFirstLastPara="1" wrap="square" lIns="0" tIns="0" rIns="0" bIns="0" anchor="b" anchorCtr="0">
            <a:noAutofit/>
          </a:bodyPr>
          <a:lstStyle/>
          <a:p>
            <a:pPr lvl="0"/>
            <a:r>
              <a:rPr lang="en-US" sz="3600" dirty="0"/>
              <a:t>BTS TELKOMSEL DI LEMPUING</a:t>
            </a:r>
            <a:endParaRPr sz="3600"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20</a:t>
            </a:fld>
            <a:endParaRPr/>
          </a:p>
        </p:txBody>
      </p:sp>
      <p:pic>
        <p:nvPicPr>
          <p:cNvPr id="3" name="Picture 2">
            <a:extLst>
              <a:ext uri="{FF2B5EF4-FFF2-40B4-BE49-F238E27FC236}">
                <a16:creationId xmlns:a16="http://schemas.microsoft.com/office/drawing/2014/main" id="{00A2DA90-63F6-2449-9E0E-92097B6A611D}"/>
              </a:ext>
            </a:extLst>
          </p:cNvPr>
          <p:cNvPicPr>
            <a:picLocks noChangeAspect="1"/>
          </p:cNvPicPr>
          <p:nvPr/>
        </p:nvPicPr>
        <p:blipFill>
          <a:blip r:embed="rId3"/>
          <a:stretch>
            <a:fillRect/>
          </a:stretch>
        </p:blipFill>
        <p:spPr>
          <a:xfrm>
            <a:off x="3145728" y="946459"/>
            <a:ext cx="2852544" cy="3803392"/>
          </a:xfrm>
          <a:prstGeom prst="rect">
            <a:avLst/>
          </a:prstGeom>
        </p:spPr>
      </p:pic>
    </p:spTree>
    <p:extLst>
      <p:ext uri="{BB962C8B-B14F-4D97-AF65-F5344CB8AC3E}">
        <p14:creationId xmlns:p14="http://schemas.microsoft.com/office/powerpoint/2010/main" val="2621731354"/>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ctrTitle" idx="4294967295"/>
          </p:nvPr>
        </p:nvSpPr>
        <p:spPr>
          <a:xfrm>
            <a:off x="437766" y="467978"/>
            <a:ext cx="5197722" cy="928500"/>
          </a:xfrm>
          <a:prstGeom prst="rect">
            <a:avLst/>
          </a:prstGeom>
        </p:spPr>
        <p:txBody>
          <a:bodyPr spcFirstLastPara="1" wrap="square" lIns="0" tIns="0" rIns="0" bIns="0" anchor="b" anchorCtr="0">
            <a:noAutofit/>
          </a:bodyPr>
          <a:lstStyle/>
          <a:p>
            <a:pPr lvl="0"/>
            <a:r>
              <a:rPr lang="en-ID" sz="3600" dirty="0">
                <a:solidFill>
                  <a:schemeClr val="bg1"/>
                </a:solidFill>
              </a:rPr>
              <a:t>Jarak </a:t>
            </a:r>
            <a:r>
              <a:rPr lang="en-ID" sz="3600" dirty="0" err="1">
                <a:solidFill>
                  <a:schemeClr val="bg1"/>
                </a:solidFill>
              </a:rPr>
              <a:t>pengukuran</a:t>
            </a:r>
            <a:r>
              <a:rPr lang="en-ID" sz="3600" dirty="0">
                <a:solidFill>
                  <a:schemeClr val="bg1"/>
                </a:solidFill>
              </a:rPr>
              <a:t> </a:t>
            </a:r>
            <a:r>
              <a:rPr lang="en-ID" sz="3600" dirty="0" err="1">
                <a:solidFill>
                  <a:schemeClr val="bg1"/>
                </a:solidFill>
              </a:rPr>
              <a:t>dari</a:t>
            </a:r>
            <a:r>
              <a:rPr lang="en-ID" sz="3600" dirty="0">
                <a:solidFill>
                  <a:schemeClr val="bg1"/>
                </a:solidFill>
              </a:rPr>
              <a:t> BTS TELKOMSEL</a:t>
            </a:r>
            <a:endParaRPr sz="3600"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21</a:t>
            </a:fld>
            <a:endParaRP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6" name="Ink 5">
                <a:extLst>
                  <a:ext uri="{FF2B5EF4-FFF2-40B4-BE49-F238E27FC236}">
                    <a16:creationId xmlns:a16="http://schemas.microsoft.com/office/drawing/2014/main" id="{72AB2944-EC8A-2E4A-B535-B4921FDAF758}"/>
                  </a:ext>
                </a:extLst>
              </p14:cNvPr>
              <p14:cNvContentPartPr/>
              <p14:nvPr/>
            </p14:nvContentPartPr>
            <p14:xfrm>
              <a:off x="5266660" y="2571750"/>
              <a:ext cx="268510" cy="646918"/>
            </p14:xfrm>
          </p:contentPart>
        </mc:Choice>
        <mc:Fallback xmlns="">
          <p:pic>
            <p:nvPicPr>
              <p:cNvPr id="6" name="Ink 5">
                <a:extLst>
                  <a:ext uri="{FF2B5EF4-FFF2-40B4-BE49-F238E27FC236}">
                    <a16:creationId xmlns:a16="http://schemas.microsoft.com/office/drawing/2014/main" xmlns="" xmlns:aink="http://schemas.microsoft.com/office/drawing/2016/ink" xmlns:p14="http://schemas.microsoft.com/office/powerpoint/2010/main" id="{72AB2944-EC8A-2E4A-B535-B4921FDAF758}"/>
                  </a:ext>
                </a:extLst>
              </p:cNvPr>
              <p:cNvPicPr/>
              <p:nvPr/>
            </p:nvPicPr>
            <p:blipFill>
              <a:blip r:embed="rId4"/>
              <a:stretch>
                <a:fillRect/>
              </a:stretch>
            </p:blipFill>
            <p:spPr>
              <a:xfrm>
                <a:off x="5249023" y="2464110"/>
                <a:ext cx="304143" cy="862557"/>
              </a:xfrm>
              <a:prstGeom prst="rect">
                <a:avLst/>
              </a:prstGeom>
            </p:spPr>
          </p:pic>
        </mc:Fallback>
      </mc:AlternateContent>
      <p:pic>
        <p:nvPicPr>
          <p:cNvPr id="3" name="Picture 2">
            <a:extLst>
              <a:ext uri="{FF2B5EF4-FFF2-40B4-BE49-F238E27FC236}">
                <a16:creationId xmlns:a16="http://schemas.microsoft.com/office/drawing/2014/main" id="{11281394-DA39-C244-8B40-A954A477C9FD}"/>
              </a:ext>
            </a:extLst>
          </p:cNvPr>
          <p:cNvPicPr>
            <a:picLocks noChangeAspect="1"/>
          </p:cNvPicPr>
          <p:nvPr/>
        </p:nvPicPr>
        <p:blipFill>
          <a:blip r:embed="rId5"/>
          <a:stretch>
            <a:fillRect/>
          </a:stretch>
        </p:blipFill>
        <p:spPr>
          <a:xfrm>
            <a:off x="4448526" y="774643"/>
            <a:ext cx="2373923" cy="4241132"/>
          </a:xfrm>
          <a:prstGeom prst="rect">
            <a:avLst/>
          </a:prstGeom>
        </p:spPr>
      </p:pic>
    </p:spTree>
    <p:extLst>
      <p:ext uri="{BB962C8B-B14F-4D97-AF65-F5344CB8AC3E}">
        <p14:creationId xmlns:p14="http://schemas.microsoft.com/office/powerpoint/2010/main" val="2769615408"/>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ctrTitle" idx="4294967295"/>
          </p:nvPr>
        </p:nvSpPr>
        <p:spPr>
          <a:xfrm>
            <a:off x="486180" y="568463"/>
            <a:ext cx="6073239" cy="928500"/>
          </a:xfrm>
          <a:prstGeom prst="rect">
            <a:avLst/>
          </a:prstGeom>
        </p:spPr>
        <p:txBody>
          <a:bodyPr spcFirstLastPara="1" wrap="square" lIns="0" tIns="0" rIns="0" bIns="0" anchor="b" anchorCtr="0">
            <a:noAutofit/>
          </a:bodyPr>
          <a:lstStyle/>
          <a:p>
            <a:pPr lvl="0"/>
            <a:r>
              <a:rPr lang="en-ID" dirty="0" err="1">
                <a:solidFill>
                  <a:schemeClr val="bg1"/>
                </a:solidFill>
              </a:rPr>
              <a:t>Kecepatan</a:t>
            </a:r>
            <a:r>
              <a:rPr lang="en-ID" dirty="0">
                <a:solidFill>
                  <a:schemeClr val="bg1"/>
                </a:solidFill>
              </a:rPr>
              <a:t> </a:t>
            </a:r>
            <a:r>
              <a:rPr lang="en-ID" dirty="0" err="1">
                <a:solidFill>
                  <a:schemeClr val="bg1"/>
                </a:solidFill>
              </a:rPr>
              <a:t>dari</a:t>
            </a:r>
            <a:r>
              <a:rPr lang="en-ID" dirty="0">
                <a:solidFill>
                  <a:schemeClr val="bg1"/>
                </a:solidFill>
              </a:rPr>
              <a:t> provider TELKOMSEL </a:t>
            </a:r>
            <a:r>
              <a:rPr lang="en-ID" dirty="0" err="1">
                <a:solidFill>
                  <a:schemeClr val="bg1"/>
                </a:solidFill>
              </a:rPr>
              <a:t>menggunakan</a:t>
            </a:r>
            <a:r>
              <a:rPr lang="en-ID" dirty="0">
                <a:solidFill>
                  <a:schemeClr val="bg1"/>
                </a:solidFill>
              </a:rPr>
              <a:t> </a:t>
            </a:r>
            <a:r>
              <a:rPr lang="en-ID" dirty="0" err="1">
                <a:solidFill>
                  <a:schemeClr val="bg1"/>
                </a:solidFill>
              </a:rPr>
              <a:t>speedtest</a:t>
            </a:r>
            <a:r>
              <a:rPr lang="en-ID" dirty="0">
                <a:solidFill>
                  <a:schemeClr val="bg1"/>
                </a:solidFill>
              </a:rPr>
              <a:t> </a:t>
            </a:r>
            <a:r>
              <a:rPr lang="en-ID" dirty="0" err="1">
                <a:solidFill>
                  <a:schemeClr val="bg1"/>
                </a:solidFill>
              </a:rPr>
              <a:t>ookla</a:t>
            </a:r>
            <a:endParaRPr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22</a:t>
            </a:fld>
            <a:endParaRPr/>
          </a:p>
        </p:txBody>
      </p:sp>
      <p:pic>
        <p:nvPicPr>
          <p:cNvPr id="3" name="Picture 2">
            <a:extLst>
              <a:ext uri="{FF2B5EF4-FFF2-40B4-BE49-F238E27FC236}">
                <a16:creationId xmlns:a16="http://schemas.microsoft.com/office/drawing/2014/main" id="{88484245-FE45-DF41-AEEC-8F307FD5A369}"/>
              </a:ext>
            </a:extLst>
          </p:cNvPr>
          <p:cNvPicPr>
            <a:picLocks noChangeAspect="1"/>
          </p:cNvPicPr>
          <p:nvPr/>
        </p:nvPicPr>
        <p:blipFill>
          <a:blip r:embed="rId3"/>
          <a:stretch>
            <a:fillRect/>
          </a:stretch>
        </p:blipFill>
        <p:spPr>
          <a:xfrm>
            <a:off x="4038181" y="1101012"/>
            <a:ext cx="1762409" cy="3818553"/>
          </a:xfrm>
          <a:prstGeom prst="rect">
            <a:avLst/>
          </a:prstGeom>
        </p:spPr>
      </p:pic>
    </p:spTree>
    <p:extLst>
      <p:ext uri="{BB962C8B-B14F-4D97-AF65-F5344CB8AC3E}">
        <p14:creationId xmlns:p14="http://schemas.microsoft.com/office/powerpoint/2010/main" val="372420252"/>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ctrTitle" idx="4294967295"/>
          </p:nvPr>
        </p:nvSpPr>
        <p:spPr>
          <a:xfrm>
            <a:off x="486180" y="568463"/>
            <a:ext cx="6326602" cy="928500"/>
          </a:xfrm>
          <a:prstGeom prst="rect">
            <a:avLst/>
          </a:prstGeom>
        </p:spPr>
        <p:txBody>
          <a:bodyPr spcFirstLastPara="1" wrap="square" lIns="0" tIns="0" rIns="0" bIns="0" anchor="b" anchorCtr="0">
            <a:noAutofit/>
          </a:bodyPr>
          <a:lstStyle/>
          <a:p>
            <a:pPr lvl="0" algn="just"/>
            <a:r>
              <a:rPr lang="en-ID" dirty="0">
                <a:solidFill>
                  <a:schemeClr val="bg1"/>
                </a:solidFill>
              </a:rPr>
              <a:t>Data yang </a:t>
            </a:r>
            <a:r>
              <a:rPr lang="en-ID" dirty="0" err="1">
                <a:solidFill>
                  <a:schemeClr val="bg1"/>
                </a:solidFill>
              </a:rPr>
              <a:t>didapat</a:t>
            </a:r>
            <a:r>
              <a:rPr lang="en-ID" dirty="0">
                <a:solidFill>
                  <a:schemeClr val="bg1"/>
                </a:solidFill>
              </a:rPr>
              <a:t> </a:t>
            </a:r>
            <a:r>
              <a:rPr lang="en-ID" dirty="0" err="1">
                <a:solidFill>
                  <a:schemeClr val="bg1"/>
                </a:solidFill>
              </a:rPr>
              <a:t>setelah</a:t>
            </a:r>
            <a:r>
              <a:rPr lang="en-ID" dirty="0">
                <a:solidFill>
                  <a:schemeClr val="bg1"/>
                </a:solidFill>
              </a:rPr>
              <a:t> </a:t>
            </a:r>
            <a:r>
              <a:rPr lang="en-ID" dirty="0" err="1">
                <a:solidFill>
                  <a:schemeClr val="bg1"/>
                </a:solidFill>
              </a:rPr>
              <a:t>dari</a:t>
            </a:r>
            <a:r>
              <a:rPr lang="en-ID" dirty="0">
                <a:solidFill>
                  <a:schemeClr val="bg1"/>
                </a:solidFill>
              </a:rPr>
              <a:t> </a:t>
            </a:r>
            <a:r>
              <a:rPr lang="en-ID" dirty="0" err="1">
                <a:solidFill>
                  <a:schemeClr val="bg1"/>
                </a:solidFill>
              </a:rPr>
              <a:t>sebuah</a:t>
            </a:r>
            <a:r>
              <a:rPr lang="en-ID" dirty="0">
                <a:solidFill>
                  <a:schemeClr val="bg1"/>
                </a:solidFill>
              </a:rPr>
              <a:t> Analisa </a:t>
            </a:r>
            <a:r>
              <a:rPr lang="en-ID" dirty="0" err="1">
                <a:solidFill>
                  <a:schemeClr val="bg1"/>
                </a:solidFill>
              </a:rPr>
              <a:t>bts</a:t>
            </a:r>
            <a:r>
              <a:rPr lang="en-ID" dirty="0">
                <a:solidFill>
                  <a:schemeClr val="bg1"/>
                </a:solidFill>
              </a:rPr>
              <a:t> TELKOMSEL Di </a:t>
            </a:r>
            <a:r>
              <a:rPr lang="en-ID" dirty="0" err="1">
                <a:solidFill>
                  <a:schemeClr val="bg1"/>
                </a:solidFill>
              </a:rPr>
              <a:t>Lempuing</a:t>
            </a:r>
            <a:endParaRPr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23</a:t>
            </a:fld>
            <a:endParaRPr/>
          </a:p>
        </p:txBody>
      </p:sp>
      <p:graphicFrame>
        <p:nvGraphicFramePr>
          <p:cNvPr id="5" name="Table 6">
            <a:extLst>
              <a:ext uri="{FF2B5EF4-FFF2-40B4-BE49-F238E27FC236}">
                <a16:creationId xmlns:a16="http://schemas.microsoft.com/office/drawing/2014/main" id="{4ABF1F10-5D4D-6B4B-99BB-4FDE50C65639}"/>
              </a:ext>
            </a:extLst>
          </p:cNvPr>
          <p:cNvGraphicFramePr>
            <a:graphicFrameLocks noGrp="1"/>
          </p:cNvGraphicFramePr>
          <p:nvPr>
            <p:extLst>
              <p:ext uri="{D42A27DB-BD31-4B8C-83A1-F6EECF244321}">
                <p14:modId xmlns:p14="http://schemas.microsoft.com/office/powerpoint/2010/main" val="2094013600"/>
              </p:ext>
            </p:extLst>
          </p:nvPr>
        </p:nvGraphicFramePr>
        <p:xfrm>
          <a:off x="486179" y="1942297"/>
          <a:ext cx="6798876" cy="2090453"/>
        </p:xfrm>
        <a:graphic>
          <a:graphicData uri="http://schemas.openxmlformats.org/drawingml/2006/table">
            <a:tbl>
              <a:tblPr firstRow="1" bandRow="1">
                <a:tableStyleId>{59D14777-D9D1-4D02-8C90-19E148ECB9B3}</a:tableStyleId>
              </a:tblPr>
              <a:tblGrid>
                <a:gridCol w="1699719">
                  <a:extLst>
                    <a:ext uri="{9D8B030D-6E8A-4147-A177-3AD203B41FA5}">
                      <a16:colId xmlns:a16="http://schemas.microsoft.com/office/drawing/2014/main" val="524113751"/>
                    </a:ext>
                  </a:extLst>
                </a:gridCol>
                <a:gridCol w="1699719">
                  <a:extLst>
                    <a:ext uri="{9D8B030D-6E8A-4147-A177-3AD203B41FA5}">
                      <a16:colId xmlns:a16="http://schemas.microsoft.com/office/drawing/2014/main" val="2025182477"/>
                    </a:ext>
                  </a:extLst>
                </a:gridCol>
                <a:gridCol w="1699719">
                  <a:extLst>
                    <a:ext uri="{9D8B030D-6E8A-4147-A177-3AD203B41FA5}">
                      <a16:colId xmlns:a16="http://schemas.microsoft.com/office/drawing/2014/main" val="3692496894"/>
                    </a:ext>
                  </a:extLst>
                </a:gridCol>
                <a:gridCol w="1699719">
                  <a:extLst>
                    <a:ext uri="{9D8B030D-6E8A-4147-A177-3AD203B41FA5}">
                      <a16:colId xmlns:a16="http://schemas.microsoft.com/office/drawing/2014/main" val="100664938"/>
                    </a:ext>
                  </a:extLst>
                </a:gridCol>
              </a:tblGrid>
              <a:tr h="469307">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D" b="1" dirty="0"/>
                        <a:t> Provider</a:t>
                      </a:r>
                      <a:endParaRPr lang="en-US" dirty="0"/>
                    </a:p>
                  </a:txBody>
                  <a:tcPr/>
                </a:tc>
                <a:tc>
                  <a:txBody>
                    <a:bodyPr/>
                    <a:lstStyle/>
                    <a:p>
                      <a:r>
                        <a:rPr lang="en-US" b="1" dirty="0"/>
                        <a:t>dBm</a:t>
                      </a:r>
                    </a:p>
                  </a:txBody>
                  <a:tcPr/>
                </a:tc>
                <a:tc>
                  <a:txBody>
                    <a:bodyPr/>
                    <a:lstStyle/>
                    <a:p>
                      <a:r>
                        <a:rPr lang="en-US" b="1" dirty="0"/>
                        <a:t>Speed test</a:t>
                      </a:r>
                    </a:p>
                  </a:txBody>
                  <a:tcPr/>
                </a:tc>
                <a:tc>
                  <a:txBody>
                    <a:bodyPr/>
                    <a:lstStyle/>
                    <a:p>
                      <a:r>
                        <a:rPr lang="en-US" dirty="0"/>
                        <a:t>Analisa</a:t>
                      </a:r>
                    </a:p>
                  </a:txBody>
                  <a:tcPr/>
                </a:tc>
                <a:extLst>
                  <a:ext uri="{0D108BD9-81ED-4DB2-BD59-A6C34878D82A}">
                    <a16:rowId xmlns:a16="http://schemas.microsoft.com/office/drawing/2014/main" val="3519301763"/>
                  </a:ext>
                </a:extLst>
              </a:tr>
              <a:tr h="1621146">
                <a:tc>
                  <a:txBody>
                    <a:bodyPr/>
                    <a:lstStyle/>
                    <a:p>
                      <a:r>
                        <a:rPr lang="en-US" dirty="0" err="1"/>
                        <a:t>Telkomsel</a:t>
                      </a:r>
                      <a:endParaRPr lang="en-US" dirty="0"/>
                    </a:p>
                  </a:txBody>
                  <a:tcPr/>
                </a:tc>
                <a:tc>
                  <a:txBody>
                    <a:bodyPr/>
                    <a:lstStyle/>
                    <a:p>
                      <a:r>
                        <a:rPr lang="en-US" dirty="0"/>
                        <a:t>-93 dBm</a:t>
                      </a:r>
                    </a:p>
                  </a:txBody>
                  <a:tcPr/>
                </a:tc>
                <a:tc>
                  <a:txBody>
                    <a:bodyPr/>
                    <a:lstStyle/>
                    <a:p>
                      <a:r>
                        <a:rPr lang="en-US" sz="1200" dirty="0" err="1"/>
                        <a:t>Unduh</a:t>
                      </a:r>
                      <a:r>
                        <a:rPr lang="en-US" sz="1200" dirty="0"/>
                        <a:t>: 58,2 Mbps</a:t>
                      </a:r>
                    </a:p>
                    <a:p>
                      <a:r>
                        <a:rPr lang="en-US" sz="1200" dirty="0" err="1"/>
                        <a:t>Unggah</a:t>
                      </a:r>
                      <a:r>
                        <a:rPr lang="en-US" sz="1200" dirty="0"/>
                        <a:t>: 0,29 Mbps</a:t>
                      </a:r>
                    </a:p>
                  </a:txBody>
                  <a:tcPr/>
                </a:tc>
                <a:tc>
                  <a:txBody>
                    <a:bodyPr/>
                    <a:lstStyle/>
                    <a:p>
                      <a:r>
                        <a:rPr lang="en-US" dirty="0" err="1"/>
                        <a:t>Untuk</a:t>
                      </a:r>
                      <a:r>
                        <a:rPr lang="en-US" dirty="0"/>
                        <a:t> provider </a:t>
                      </a:r>
                      <a:r>
                        <a:rPr lang="en-US" dirty="0" err="1"/>
                        <a:t>telkomsel</a:t>
                      </a:r>
                      <a:r>
                        <a:rPr lang="en-US" dirty="0"/>
                        <a:t> di </a:t>
                      </a:r>
                      <a:r>
                        <a:rPr lang="en-US" dirty="0" err="1"/>
                        <a:t>daerah</a:t>
                      </a:r>
                      <a:r>
                        <a:rPr lang="en-US" dirty="0"/>
                        <a:t> </a:t>
                      </a:r>
                      <a:r>
                        <a:rPr lang="en-US" dirty="0" err="1"/>
                        <a:t>lempuing</a:t>
                      </a:r>
                      <a:r>
                        <a:rPr lang="en-US" dirty="0"/>
                        <a:t>, ping yang </a:t>
                      </a:r>
                      <a:r>
                        <a:rPr lang="en-US" dirty="0" err="1"/>
                        <a:t>didapat</a:t>
                      </a:r>
                      <a:r>
                        <a:rPr lang="en-US" dirty="0"/>
                        <a:t> </a:t>
                      </a:r>
                      <a:r>
                        <a:rPr lang="en-US" dirty="0" err="1"/>
                        <a:t>yaitu</a:t>
                      </a:r>
                      <a:r>
                        <a:rPr lang="en-US" dirty="0"/>
                        <a:t> 11 </a:t>
                      </a:r>
                      <a:r>
                        <a:rPr lang="en-US" dirty="0" err="1"/>
                        <a:t>ms</a:t>
                      </a:r>
                      <a:r>
                        <a:rPr lang="en-US" dirty="0"/>
                        <a:t>, jitter 1350 </a:t>
                      </a:r>
                      <a:r>
                        <a:rPr lang="en-US" dirty="0" err="1"/>
                        <a:t>ms</a:t>
                      </a:r>
                      <a:r>
                        <a:rPr lang="en-US" dirty="0"/>
                        <a:t>, dan packet loss 0,7%</a:t>
                      </a:r>
                    </a:p>
                  </a:txBody>
                  <a:tcPr/>
                </a:tc>
                <a:extLst>
                  <a:ext uri="{0D108BD9-81ED-4DB2-BD59-A6C34878D82A}">
                    <a16:rowId xmlns:a16="http://schemas.microsoft.com/office/drawing/2014/main" val="440428285"/>
                  </a:ext>
                </a:extLst>
              </a:tr>
            </a:tbl>
          </a:graphicData>
        </a:graphic>
      </p:graphicFrame>
      <p:sp>
        <p:nvSpPr>
          <p:cNvPr id="2" name="TextBox 1">
            <a:extLst>
              <a:ext uri="{FF2B5EF4-FFF2-40B4-BE49-F238E27FC236}">
                <a16:creationId xmlns:a16="http://schemas.microsoft.com/office/drawing/2014/main" id="{AF972E6E-AD24-2042-98ED-50D0A9C8717D}"/>
              </a:ext>
            </a:extLst>
          </p:cNvPr>
          <p:cNvSpPr txBox="1"/>
          <p:nvPr/>
        </p:nvSpPr>
        <p:spPr>
          <a:xfrm>
            <a:off x="486179" y="4181508"/>
            <a:ext cx="6981398" cy="307777"/>
          </a:xfrm>
          <a:prstGeom prst="rect">
            <a:avLst/>
          </a:prstGeom>
          <a:noFill/>
        </p:spPr>
        <p:txBody>
          <a:bodyPr wrap="none" rtlCol="0">
            <a:spAutoFit/>
          </a:bodyPr>
          <a:lstStyle/>
          <a:p>
            <a:r>
              <a:rPr lang="en-US" dirty="0"/>
              <a:t>Kami </a:t>
            </a:r>
            <a:r>
              <a:rPr lang="en-US" dirty="0" err="1"/>
              <a:t>mengukur</a:t>
            </a:r>
            <a:r>
              <a:rPr lang="en-US" dirty="0"/>
              <a:t> </a:t>
            </a:r>
            <a:r>
              <a:rPr lang="en-US" dirty="0" err="1"/>
              <a:t>sinyal</a:t>
            </a:r>
            <a:r>
              <a:rPr lang="en-US" dirty="0"/>
              <a:t> </a:t>
            </a:r>
            <a:r>
              <a:rPr lang="en-US" dirty="0" err="1"/>
              <a:t>dari</a:t>
            </a:r>
            <a:r>
              <a:rPr lang="en-US" dirty="0"/>
              <a:t> tower </a:t>
            </a:r>
            <a:r>
              <a:rPr lang="en-US" dirty="0" err="1"/>
              <a:t>dengan</a:t>
            </a:r>
            <a:r>
              <a:rPr lang="en-US" dirty="0"/>
              <a:t> </a:t>
            </a:r>
            <a:r>
              <a:rPr lang="en-US" dirty="0" err="1"/>
              <a:t>jarak</a:t>
            </a:r>
            <a:r>
              <a:rPr lang="en-US" dirty="0"/>
              <a:t> 611 m</a:t>
            </a:r>
            <a:r>
              <a:rPr lang="id-ID" dirty="0"/>
              <a:t> dan penggunaan jaringan 4G+</a:t>
            </a:r>
            <a:r>
              <a:rPr lang="en-US" dirty="0"/>
              <a:t>  </a:t>
            </a:r>
          </a:p>
        </p:txBody>
      </p:sp>
    </p:spTree>
    <p:extLst>
      <p:ext uri="{BB962C8B-B14F-4D97-AF65-F5344CB8AC3E}">
        <p14:creationId xmlns:p14="http://schemas.microsoft.com/office/powerpoint/2010/main" val="645094198"/>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
        <p:nvSpPr>
          <p:cNvPr id="3" name="Rectangle 2"/>
          <p:cNvSpPr/>
          <p:nvPr/>
        </p:nvSpPr>
        <p:spPr>
          <a:xfrm>
            <a:off x="585152" y="342483"/>
            <a:ext cx="4182057" cy="1077218"/>
          </a:xfrm>
          <a:prstGeom prst="rect">
            <a:avLst/>
          </a:prstGeom>
        </p:spPr>
        <p:txBody>
          <a:bodyPr wrap="square">
            <a:spAutoFit/>
          </a:bodyPr>
          <a:lstStyle/>
          <a:p>
            <a:r>
              <a:rPr lang="en-US" sz="3200" dirty="0">
                <a:latin typeface="Lexend Deca" panose="020B0604020202020204" charset="0"/>
                <a:cs typeface="Lexend Deca" panose="020B0604020202020204" charset="0"/>
              </a:rPr>
              <a:t>BTS TELKOMSEL DI LEMPUING</a:t>
            </a:r>
            <a:endParaRPr lang="id-ID" sz="3200" dirty="0">
              <a:latin typeface="Lexend Deca" panose="020B0604020202020204" charset="0"/>
              <a:cs typeface="Lexend Deca" panose="020B060402020202020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067" y="922820"/>
            <a:ext cx="2806235" cy="3741647"/>
          </a:xfrm>
          <a:prstGeom prst="rect">
            <a:avLst/>
          </a:prstGeom>
        </p:spPr>
      </p:pic>
      <p:sp>
        <p:nvSpPr>
          <p:cNvPr id="5" name="Rectangle 4"/>
          <p:cNvSpPr/>
          <p:nvPr/>
        </p:nvSpPr>
        <p:spPr>
          <a:xfrm>
            <a:off x="800138" y="4664467"/>
            <a:ext cx="3406702" cy="307777"/>
          </a:xfrm>
          <a:prstGeom prst="rect">
            <a:avLst/>
          </a:prstGeom>
        </p:spPr>
        <p:txBody>
          <a:bodyPr wrap="none">
            <a:spAutoFit/>
          </a:bodyPr>
          <a:lstStyle/>
          <a:p>
            <a:r>
              <a:rPr lang="en-US" dirty="0"/>
              <a:t>Kami me</a:t>
            </a:r>
            <a:r>
              <a:rPr lang="id-ID" dirty="0"/>
              <a:t>mfoto </a:t>
            </a:r>
            <a:r>
              <a:rPr lang="en-US" dirty="0"/>
              <a:t>tower </a:t>
            </a:r>
            <a:r>
              <a:rPr lang="en-US" dirty="0" err="1"/>
              <a:t>dengan</a:t>
            </a:r>
            <a:r>
              <a:rPr lang="en-US" dirty="0"/>
              <a:t> </a:t>
            </a:r>
            <a:r>
              <a:rPr lang="en-US" dirty="0" err="1"/>
              <a:t>jarak</a:t>
            </a:r>
            <a:r>
              <a:rPr lang="en-US" dirty="0"/>
              <a:t> </a:t>
            </a:r>
            <a:r>
              <a:rPr lang="id-ID" dirty="0"/>
              <a:t>15</a:t>
            </a:r>
            <a:r>
              <a:rPr lang="en-US" dirty="0"/>
              <a:t> m</a:t>
            </a:r>
            <a:r>
              <a:rPr lang="id-ID" dirty="0"/>
              <a:t> </a:t>
            </a:r>
          </a:p>
        </p:txBody>
      </p:sp>
    </p:spTree>
    <p:extLst>
      <p:ext uri="{BB962C8B-B14F-4D97-AF65-F5344CB8AC3E}">
        <p14:creationId xmlns:p14="http://schemas.microsoft.com/office/powerpoint/2010/main" val="41591851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3956" y="1252736"/>
            <a:ext cx="1707040" cy="3693915"/>
          </a:xfrm>
          <a:prstGeom prst="rect">
            <a:avLst/>
          </a:prstGeom>
        </p:spPr>
      </p:pic>
      <p:sp>
        <p:nvSpPr>
          <p:cNvPr id="6" name="Rectangle 5"/>
          <p:cNvSpPr/>
          <p:nvPr/>
        </p:nvSpPr>
        <p:spPr>
          <a:xfrm>
            <a:off x="323636" y="0"/>
            <a:ext cx="6303196" cy="1569660"/>
          </a:xfrm>
          <a:prstGeom prst="rect">
            <a:avLst/>
          </a:prstGeom>
        </p:spPr>
        <p:txBody>
          <a:bodyPr wrap="square">
            <a:spAutoFit/>
          </a:bodyPr>
          <a:lstStyle/>
          <a:p>
            <a:r>
              <a:rPr lang="en-ID" sz="3200" dirty="0" err="1">
                <a:solidFill>
                  <a:schemeClr val="bg1"/>
                </a:solidFill>
                <a:latin typeface="Lexend Deca" panose="020B0604020202020204" charset="0"/>
                <a:cs typeface="Lexend Deca" panose="020B0604020202020204" charset="0"/>
              </a:rPr>
              <a:t>Kecepatan</a:t>
            </a:r>
            <a:r>
              <a:rPr lang="en-ID" sz="3200" dirty="0">
                <a:solidFill>
                  <a:schemeClr val="bg1"/>
                </a:solidFill>
                <a:latin typeface="Lexend Deca" panose="020B0604020202020204" charset="0"/>
                <a:cs typeface="Lexend Deca" panose="020B0604020202020204" charset="0"/>
              </a:rPr>
              <a:t> </a:t>
            </a:r>
            <a:r>
              <a:rPr lang="en-ID" sz="3200" dirty="0" err="1">
                <a:solidFill>
                  <a:schemeClr val="bg1"/>
                </a:solidFill>
                <a:latin typeface="Lexend Deca" panose="020B0604020202020204" charset="0"/>
                <a:cs typeface="Lexend Deca" panose="020B0604020202020204" charset="0"/>
              </a:rPr>
              <a:t>dari</a:t>
            </a:r>
            <a:r>
              <a:rPr lang="en-ID" sz="3200" dirty="0">
                <a:solidFill>
                  <a:schemeClr val="bg1"/>
                </a:solidFill>
                <a:latin typeface="Lexend Deca" panose="020B0604020202020204" charset="0"/>
                <a:cs typeface="Lexend Deca" panose="020B0604020202020204" charset="0"/>
              </a:rPr>
              <a:t> provider TELKOMSEL </a:t>
            </a:r>
            <a:r>
              <a:rPr lang="en-ID" sz="3200" dirty="0" err="1">
                <a:solidFill>
                  <a:schemeClr val="bg1"/>
                </a:solidFill>
                <a:latin typeface="Lexend Deca" panose="020B0604020202020204" charset="0"/>
                <a:cs typeface="Lexend Deca" panose="020B0604020202020204" charset="0"/>
              </a:rPr>
              <a:t>menggunakan</a:t>
            </a:r>
            <a:r>
              <a:rPr lang="en-ID" sz="3200" dirty="0">
                <a:solidFill>
                  <a:schemeClr val="bg1"/>
                </a:solidFill>
                <a:latin typeface="Lexend Deca" panose="020B0604020202020204" charset="0"/>
                <a:cs typeface="Lexend Deca" panose="020B0604020202020204" charset="0"/>
              </a:rPr>
              <a:t> </a:t>
            </a:r>
            <a:r>
              <a:rPr lang="en-ID" sz="3200" dirty="0" err="1">
                <a:solidFill>
                  <a:schemeClr val="bg1"/>
                </a:solidFill>
                <a:latin typeface="Lexend Deca" panose="020B0604020202020204" charset="0"/>
                <a:cs typeface="Lexend Deca" panose="020B0604020202020204" charset="0"/>
              </a:rPr>
              <a:t>speedtest</a:t>
            </a:r>
            <a:r>
              <a:rPr lang="en-ID" sz="3200" dirty="0">
                <a:solidFill>
                  <a:schemeClr val="bg1"/>
                </a:solidFill>
                <a:latin typeface="Lexend Deca" panose="020B0604020202020204" charset="0"/>
                <a:cs typeface="Lexend Deca" panose="020B0604020202020204" charset="0"/>
              </a:rPr>
              <a:t> </a:t>
            </a:r>
            <a:r>
              <a:rPr lang="en-ID" sz="3200" dirty="0" err="1">
                <a:solidFill>
                  <a:schemeClr val="bg1"/>
                </a:solidFill>
                <a:latin typeface="Lexend Deca" panose="020B0604020202020204" charset="0"/>
                <a:cs typeface="Lexend Deca" panose="020B0604020202020204" charset="0"/>
              </a:rPr>
              <a:t>ookla</a:t>
            </a:r>
            <a:endParaRPr lang="id-ID" sz="3200" dirty="0">
              <a:latin typeface="Lexend Deca" panose="020B0604020202020204" charset="0"/>
              <a:cs typeface="Lexend Deca" panose="020B0604020202020204" charset="0"/>
            </a:endParaRPr>
          </a:p>
        </p:txBody>
      </p:sp>
    </p:spTree>
    <p:extLst>
      <p:ext uri="{BB962C8B-B14F-4D97-AF65-F5344CB8AC3E}">
        <p14:creationId xmlns:p14="http://schemas.microsoft.com/office/powerpoint/2010/main" val="12998822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
        <p:nvSpPr>
          <p:cNvPr id="3" name="Rectangle 2"/>
          <p:cNvSpPr/>
          <p:nvPr/>
        </p:nvSpPr>
        <p:spPr>
          <a:xfrm>
            <a:off x="426378" y="0"/>
            <a:ext cx="6631968" cy="1569660"/>
          </a:xfrm>
          <a:prstGeom prst="rect">
            <a:avLst/>
          </a:prstGeom>
        </p:spPr>
        <p:txBody>
          <a:bodyPr wrap="square">
            <a:spAutoFit/>
          </a:bodyPr>
          <a:lstStyle/>
          <a:p>
            <a:r>
              <a:rPr lang="en-ID" sz="3200" dirty="0">
                <a:solidFill>
                  <a:schemeClr val="bg1"/>
                </a:solidFill>
                <a:latin typeface="Lexend Deca" panose="020B0604020202020204" charset="0"/>
                <a:cs typeface="Lexend Deca" panose="020B0604020202020204" charset="0"/>
              </a:rPr>
              <a:t>Data yang </a:t>
            </a:r>
            <a:r>
              <a:rPr lang="en-ID" sz="3200" dirty="0" err="1">
                <a:solidFill>
                  <a:schemeClr val="bg1"/>
                </a:solidFill>
                <a:latin typeface="Lexend Deca" panose="020B0604020202020204" charset="0"/>
                <a:cs typeface="Lexend Deca" panose="020B0604020202020204" charset="0"/>
              </a:rPr>
              <a:t>didapat</a:t>
            </a:r>
            <a:r>
              <a:rPr lang="en-ID" sz="3200" dirty="0">
                <a:solidFill>
                  <a:schemeClr val="bg1"/>
                </a:solidFill>
                <a:latin typeface="Lexend Deca" panose="020B0604020202020204" charset="0"/>
                <a:cs typeface="Lexend Deca" panose="020B0604020202020204" charset="0"/>
              </a:rPr>
              <a:t> </a:t>
            </a:r>
            <a:r>
              <a:rPr lang="en-ID" sz="3200" dirty="0" err="1">
                <a:solidFill>
                  <a:schemeClr val="bg1"/>
                </a:solidFill>
                <a:latin typeface="Lexend Deca" panose="020B0604020202020204" charset="0"/>
                <a:cs typeface="Lexend Deca" panose="020B0604020202020204" charset="0"/>
              </a:rPr>
              <a:t>setelah</a:t>
            </a:r>
            <a:r>
              <a:rPr lang="en-ID" sz="3200" dirty="0">
                <a:solidFill>
                  <a:schemeClr val="bg1"/>
                </a:solidFill>
                <a:latin typeface="Lexend Deca" panose="020B0604020202020204" charset="0"/>
                <a:cs typeface="Lexend Deca" panose="020B0604020202020204" charset="0"/>
              </a:rPr>
              <a:t> </a:t>
            </a:r>
            <a:r>
              <a:rPr lang="en-ID" sz="3200" dirty="0" err="1">
                <a:solidFill>
                  <a:schemeClr val="bg1"/>
                </a:solidFill>
                <a:latin typeface="Lexend Deca" panose="020B0604020202020204" charset="0"/>
                <a:cs typeface="Lexend Deca" panose="020B0604020202020204" charset="0"/>
              </a:rPr>
              <a:t>dari</a:t>
            </a:r>
            <a:r>
              <a:rPr lang="en-ID" sz="3200" dirty="0">
                <a:solidFill>
                  <a:schemeClr val="bg1"/>
                </a:solidFill>
                <a:latin typeface="Lexend Deca" panose="020B0604020202020204" charset="0"/>
                <a:cs typeface="Lexend Deca" panose="020B0604020202020204" charset="0"/>
              </a:rPr>
              <a:t> </a:t>
            </a:r>
            <a:r>
              <a:rPr lang="en-ID" sz="3200" dirty="0" err="1">
                <a:solidFill>
                  <a:schemeClr val="bg1"/>
                </a:solidFill>
                <a:latin typeface="Lexend Deca" panose="020B0604020202020204" charset="0"/>
                <a:cs typeface="Lexend Deca" panose="020B0604020202020204" charset="0"/>
              </a:rPr>
              <a:t>sebuah</a:t>
            </a:r>
            <a:r>
              <a:rPr lang="en-ID" sz="3200" dirty="0">
                <a:solidFill>
                  <a:schemeClr val="bg1"/>
                </a:solidFill>
                <a:latin typeface="Lexend Deca" panose="020B0604020202020204" charset="0"/>
                <a:cs typeface="Lexend Deca" panose="020B0604020202020204" charset="0"/>
              </a:rPr>
              <a:t> </a:t>
            </a:r>
            <a:r>
              <a:rPr lang="en-ID" sz="3200" dirty="0" err="1">
                <a:solidFill>
                  <a:schemeClr val="bg1"/>
                </a:solidFill>
                <a:latin typeface="Lexend Deca" panose="020B0604020202020204" charset="0"/>
                <a:cs typeface="Lexend Deca" panose="020B0604020202020204" charset="0"/>
              </a:rPr>
              <a:t>Analisa</a:t>
            </a:r>
            <a:r>
              <a:rPr lang="en-ID" sz="3200" dirty="0">
                <a:solidFill>
                  <a:schemeClr val="bg1"/>
                </a:solidFill>
                <a:latin typeface="Lexend Deca" panose="020B0604020202020204" charset="0"/>
                <a:cs typeface="Lexend Deca" panose="020B0604020202020204" charset="0"/>
              </a:rPr>
              <a:t> </a:t>
            </a:r>
            <a:r>
              <a:rPr lang="en-ID" sz="3200" dirty="0" err="1">
                <a:solidFill>
                  <a:schemeClr val="bg1"/>
                </a:solidFill>
                <a:latin typeface="Lexend Deca" panose="020B0604020202020204" charset="0"/>
                <a:cs typeface="Lexend Deca" panose="020B0604020202020204" charset="0"/>
              </a:rPr>
              <a:t>bts</a:t>
            </a:r>
            <a:r>
              <a:rPr lang="en-ID" sz="3200" dirty="0">
                <a:solidFill>
                  <a:schemeClr val="bg1"/>
                </a:solidFill>
                <a:latin typeface="Lexend Deca" panose="020B0604020202020204" charset="0"/>
                <a:cs typeface="Lexend Deca" panose="020B0604020202020204" charset="0"/>
              </a:rPr>
              <a:t> TELKOMSEL Di </a:t>
            </a:r>
            <a:r>
              <a:rPr lang="en-ID" sz="3200" dirty="0" err="1">
                <a:solidFill>
                  <a:schemeClr val="bg1"/>
                </a:solidFill>
                <a:latin typeface="Lexend Deca" panose="020B0604020202020204" charset="0"/>
                <a:cs typeface="Lexend Deca" panose="020B0604020202020204" charset="0"/>
              </a:rPr>
              <a:t>Lempuing</a:t>
            </a:r>
            <a:endParaRPr lang="id-ID" sz="3200" dirty="0">
              <a:latin typeface="Lexend Deca" panose="020B0604020202020204" charset="0"/>
              <a:cs typeface="Lexend Deca" panose="020B060402020202020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91357315"/>
              </p:ext>
            </p:extLst>
          </p:nvPr>
        </p:nvGraphicFramePr>
        <p:xfrm>
          <a:off x="616448" y="1726058"/>
          <a:ext cx="7212460" cy="2006201"/>
        </p:xfrm>
        <a:graphic>
          <a:graphicData uri="http://schemas.openxmlformats.org/drawingml/2006/table">
            <a:tbl>
              <a:tblPr firstRow="1" bandRow="1">
                <a:tableStyleId>{59D14777-D9D1-4D02-8C90-19E148ECB9B3}</a:tableStyleId>
              </a:tblPr>
              <a:tblGrid>
                <a:gridCol w="1803115">
                  <a:extLst>
                    <a:ext uri="{9D8B030D-6E8A-4147-A177-3AD203B41FA5}">
                      <a16:colId xmlns:a16="http://schemas.microsoft.com/office/drawing/2014/main" val="20000"/>
                    </a:ext>
                  </a:extLst>
                </a:gridCol>
                <a:gridCol w="1803115">
                  <a:extLst>
                    <a:ext uri="{9D8B030D-6E8A-4147-A177-3AD203B41FA5}">
                      <a16:colId xmlns:a16="http://schemas.microsoft.com/office/drawing/2014/main" val="20001"/>
                    </a:ext>
                  </a:extLst>
                </a:gridCol>
                <a:gridCol w="1803115">
                  <a:extLst>
                    <a:ext uri="{9D8B030D-6E8A-4147-A177-3AD203B41FA5}">
                      <a16:colId xmlns:a16="http://schemas.microsoft.com/office/drawing/2014/main" val="20002"/>
                    </a:ext>
                  </a:extLst>
                </a:gridCol>
                <a:gridCol w="1803115">
                  <a:extLst>
                    <a:ext uri="{9D8B030D-6E8A-4147-A177-3AD203B41FA5}">
                      <a16:colId xmlns:a16="http://schemas.microsoft.com/office/drawing/2014/main" val="20003"/>
                    </a:ext>
                  </a:extLst>
                </a:gridCol>
              </a:tblGrid>
              <a:tr h="421241">
                <a:tc>
                  <a:txBody>
                    <a:bodyPr/>
                    <a:lstStyle/>
                    <a:p>
                      <a:r>
                        <a:rPr lang="id-ID" b="1" dirty="0"/>
                        <a:t>Provider</a:t>
                      </a:r>
                    </a:p>
                  </a:txBody>
                  <a:tcPr/>
                </a:tc>
                <a:tc>
                  <a:txBody>
                    <a:bodyPr/>
                    <a:lstStyle/>
                    <a:p>
                      <a:r>
                        <a:rPr lang="id-ID" b="1" dirty="0"/>
                        <a:t>dBm</a:t>
                      </a:r>
                    </a:p>
                  </a:txBody>
                  <a:tcPr/>
                </a:tc>
                <a:tc>
                  <a:txBody>
                    <a:bodyPr/>
                    <a:lstStyle/>
                    <a:p>
                      <a:r>
                        <a:rPr lang="id-ID" b="1" dirty="0"/>
                        <a:t>Speed</a:t>
                      </a:r>
                      <a:r>
                        <a:rPr lang="id-ID" b="1" baseline="0" dirty="0"/>
                        <a:t>test</a:t>
                      </a:r>
                      <a:endParaRPr lang="id-ID" b="1" dirty="0"/>
                    </a:p>
                  </a:txBody>
                  <a:tcPr/>
                </a:tc>
                <a:tc>
                  <a:txBody>
                    <a:bodyPr/>
                    <a:lstStyle/>
                    <a:p>
                      <a:r>
                        <a:rPr lang="id-ID" b="1" dirty="0"/>
                        <a:t>Analisa</a:t>
                      </a:r>
                    </a:p>
                  </a:txBody>
                  <a:tcPr/>
                </a:tc>
                <a:extLst>
                  <a:ext uri="{0D108BD9-81ED-4DB2-BD59-A6C34878D82A}">
                    <a16:rowId xmlns:a16="http://schemas.microsoft.com/office/drawing/2014/main" val="10000"/>
                  </a:ext>
                </a:extLst>
              </a:tr>
              <a:tr h="970908">
                <a:tc>
                  <a:txBody>
                    <a:bodyPr/>
                    <a:lstStyle/>
                    <a:p>
                      <a:r>
                        <a:rPr lang="id-ID" dirty="0"/>
                        <a:t>Telkomsel </a:t>
                      </a:r>
                    </a:p>
                  </a:txBody>
                  <a:tcPr/>
                </a:tc>
                <a:tc>
                  <a:txBody>
                    <a:bodyPr/>
                    <a:lstStyle/>
                    <a:p>
                      <a:r>
                        <a:rPr lang="id-ID" dirty="0"/>
                        <a:t>-87dBm</a:t>
                      </a:r>
                    </a:p>
                  </a:txBody>
                  <a:tcPr/>
                </a:tc>
                <a:tc>
                  <a:txBody>
                    <a:bodyPr/>
                    <a:lstStyle/>
                    <a:p>
                      <a:r>
                        <a:rPr lang="id-ID" dirty="0"/>
                        <a:t>Unduh:</a:t>
                      </a:r>
                      <a:r>
                        <a:rPr lang="id-ID" baseline="0" dirty="0"/>
                        <a:t> 61,1 Mbps</a:t>
                      </a:r>
                    </a:p>
                    <a:p>
                      <a:r>
                        <a:rPr lang="id-ID" baseline="0" dirty="0"/>
                        <a:t>Unggah: 6,60 Mbps</a:t>
                      </a:r>
                      <a:endParaRPr lang="id-ID"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err="1"/>
                        <a:t>Untuk</a:t>
                      </a:r>
                      <a:r>
                        <a:rPr lang="en-US" dirty="0"/>
                        <a:t> provider </a:t>
                      </a:r>
                      <a:r>
                        <a:rPr lang="en-US" dirty="0" err="1"/>
                        <a:t>telkomsel</a:t>
                      </a:r>
                      <a:r>
                        <a:rPr lang="en-US" dirty="0"/>
                        <a:t> di </a:t>
                      </a:r>
                      <a:r>
                        <a:rPr lang="en-US" dirty="0" err="1"/>
                        <a:t>daerah</a:t>
                      </a:r>
                      <a:r>
                        <a:rPr lang="en-US" dirty="0"/>
                        <a:t> </a:t>
                      </a:r>
                      <a:r>
                        <a:rPr lang="en-US" dirty="0" err="1"/>
                        <a:t>lempuing</a:t>
                      </a:r>
                      <a:r>
                        <a:rPr lang="en-US" dirty="0"/>
                        <a:t>, ping yang </a:t>
                      </a:r>
                      <a:r>
                        <a:rPr lang="en-US" dirty="0" err="1"/>
                        <a:t>didapat</a:t>
                      </a:r>
                      <a:r>
                        <a:rPr lang="en-US" dirty="0"/>
                        <a:t> </a:t>
                      </a:r>
                      <a:r>
                        <a:rPr lang="en-US" dirty="0" err="1"/>
                        <a:t>yaitu</a:t>
                      </a:r>
                      <a:r>
                        <a:rPr lang="en-US" dirty="0"/>
                        <a:t> 1</a:t>
                      </a:r>
                      <a:r>
                        <a:rPr lang="id-ID" dirty="0"/>
                        <a:t>9</a:t>
                      </a:r>
                      <a:r>
                        <a:rPr lang="en-US" dirty="0"/>
                        <a:t> </a:t>
                      </a:r>
                      <a:r>
                        <a:rPr lang="en-US" dirty="0" err="1"/>
                        <a:t>ms</a:t>
                      </a:r>
                      <a:r>
                        <a:rPr lang="en-US" dirty="0"/>
                        <a:t>, jitter </a:t>
                      </a:r>
                      <a:r>
                        <a:rPr lang="id-ID" dirty="0"/>
                        <a:t>21</a:t>
                      </a:r>
                      <a:r>
                        <a:rPr lang="en-US" dirty="0"/>
                        <a:t> </a:t>
                      </a:r>
                      <a:r>
                        <a:rPr lang="en-US" dirty="0" err="1"/>
                        <a:t>ms</a:t>
                      </a:r>
                      <a:r>
                        <a:rPr lang="en-US" dirty="0"/>
                        <a:t>, </a:t>
                      </a:r>
                      <a:r>
                        <a:rPr lang="en-US" dirty="0" err="1"/>
                        <a:t>dan</a:t>
                      </a:r>
                      <a:r>
                        <a:rPr lang="en-US" dirty="0"/>
                        <a:t> packet loss </a:t>
                      </a:r>
                      <a:r>
                        <a:rPr lang="id-ID" dirty="0"/>
                        <a:t>8</a:t>
                      </a:r>
                      <a:r>
                        <a:rPr lang="en-US" dirty="0"/>
                        <a:t>,</a:t>
                      </a:r>
                      <a:r>
                        <a:rPr lang="id-ID" dirty="0"/>
                        <a:t>1</a:t>
                      </a:r>
                      <a:r>
                        <a:rPr lang="en-US" dirty="0"/>
                        <a:t>%</a:t>
                      </a:r>
                    </a:p>
                    <a:p>
                      <a:endParaRPr lang="id-ID" dirty="0"/>
                    </a:p>
                  </a:txBody>
                  <a:tcPr/>
                </a:tc>
                <a:extLst>
                  <a:ext uri="{0D108BD9-81ED-4DB2-BD59-A6C34878D82A}">
                    <a16:rowId xmlns:a16="http://schemas.microsoft.com/office/drawing/2014/main" val="10001"/>
                  </a:ext>
                </a:extLst>
              </a:tr>
            </a:tbl>
          </a:graphicData>
        </a:graphic>
      </p:graphicFrame>
      <p:sp>
        <p:nvSpPr>
          <p:cNvPr id="5" name="Rectangle 4"/>
          <p:cNvSpPr/>
          <p:nvPr/>
        </p:nvSpPr>
        <p:spPr>
          <a:xfrm>
            <a:off x="590352" y="3732259"/>
            <a:ext cx="6882012" cy="307777"/>
          </a:xfrm>
          <a:prstGeom prst="rect">
            <a:avLst/>
          </a:prstGeom>
        </p:spPr>
        <p:txBody>
          <a:bodyPr wrap="none">
            <a:spAutoFit/>
          </a:bodyPr>
          <a:lstStyle/>
          <a:p>
            <a:r>
              <a:rPr lang="en-US" dirty="0"/>
              <a:t>Kami </a:t>
            </a:r>
            <a:r>
              <a:rPr lang="en-US" dirty="0" err="1"/>
              <a:t>mengukur</a:t>
            </a:r>
            <a:r>
              <a:rPr lang="en-US" dirty="0"/>
              <a:t> </a:t>
            </a:r>
            <a:r>
              <a:rPr lang="en-US" dirty="0" err="1"/>
              <a:t>sinyal</a:t>
            </a:r>
            <a:r>
              <a:rPr lang="en-US" dirty="0"/>
              <a:t> </a:t>
            </a:r>
            <a:r>
              <a:rPr lang="en-US" dirty="0" err="1"/>
              <a:t>dari</a:t>
            </a:r>
            <a:r>
              <a:rPr lang="en-US" dirty="0"/>
              <a:t> tower </a:t>
            </a:r>
            <a:r>
              <a:rPr lang="en-US" dirty="0" err="1"/>
              <a:t>dengan</a:t>
            </a:r>
            <a:r>
              <a:rPr lang="en-US" dirty="0"/>
              <a:t> </a:t>
            </a:r>
            <a:r>
              <a:rPr lang="en-US" dirty="0" err="1"/>
              <a:t>jarak</a:t>
            </a:r>
            <a:r>
              <a:rPr lang="en-US" dirty="0"/>
              <a:t> </a:t>
            </a:r>
            <a:r>
              <a:rPr lang="id-ID" dirty="0"/>
              <a:t>15</a:t>
            </a:r>
            <a:r>
              <a:rPr lang="en-US" dirty="0"/>
              <a:t> m</a:t>
            </a:r>
            <a:r>
              <a:rPr lang="id-ID" dirty="0"/>
              <a:t> dan penggunaan jaringan 4G+</a:t>
            </a:r>
            <a:r>
              <a:rPr lang="en-US" dirty="0"/>
              <a:t>. </a:t>
            </a:r>
          </a:p>
        </p:txBody>
      </p:sp>
    </p:spTree>
    <p:extLst>
      <p:ext uri="{BB962C8B-B14F-4D97-AF65-F5344CB8AC3E}">
        <p14:creationId xmlns:p14="http://schemas.microsoft.com/office/powerpoint/2010/main" val="35892592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ctrTitle" idx="4294967295"/>
          </p:nvPr>
        </p:nvSpPr>
        <p:spPr>
          <a:xfrm>
            <a:off x="216702" y="323573"/>
            <a:ext cx="5197722" cy="928500"/>
          </a:xfrm>
          <a:prstGeom prst="rect">
            <a:avLst/>
          </a:prstGeom>
        </p:spPr>
        <p:txBody>
          <a:bodyPr spcFirstLastPara="1" wrap="square" lIns="0" tIns="0" rIns="0" bIns="0" anchor="b" anchorCtr="0">
            <a:noAutofit/>
          </a:bodyPr>
          <a:lstStyle/>
          <a:p>
            <a:pPr lvl="0"/>
            <a:r>
              <a:rPr lang="en-US" sz="3600" dirty="0"/>
              <a:t>BTS XL DI SUKABANGUN</a:t>
            </a:r>
            <a:endParaRPr sz="3600"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27</a:t>
            </a:fld>
            <a:endParaRPr/>
          </a:p>
        </p:txBody>
      </p:sp>
      <p:pic>
        <p:nvPicPr>
          <p:cNvPr id="3" name="Picture 2">
            <a:extLst>
              <a:ext uri="{FF2B5EF4-FFF2-40B4-BE49-F238E27FC236}">
                <a16:creationId xmlns:a16="http://schemas.microsoft.com/office/drawing/2014/main" id="{AF21F939-5211-B14A-B886-1CBC153EBE03}"/>
              </a:ext>
            </a:extLst>
          </p:cNvPr>
          <p:cNvPicPr>
            <a:picLocks noChangeAspect="1"/>
          </p:cNvPicPr>
          <p:nvPr/>
        </p:nvPicPr>
        <p:blipFill>
          <a:blip r:embed="rId3"/>
          <a:stretch>
            <a:fillRect/>
          </a:stretch>
        </p:blipFill>
        <p:spPr>
          <a:xfrm>
            <a:off x="3703124" y="757084"/>
            <a:ext cx="2375297" cy="3629332"/>
          </a:xfrm>
          <a:prstGeom prst="rect">
            <a:avLst/>
          </a:prstGeom>
        </p:spPr>
      </p:pic>
    </p:spTree>
    <p:extLst>
      <p:ext uri="{BB962C8B-B14F-4D97-AF65-F5344CB8AC3E}">
        <p14:creationId xmlns:p14="http://schemas.microsoft.com/office/powerpoint/2010/main" val="207455500"/>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ctrTitle" idx="4294967295"/>
          </p:nvPr>
        </p:nvSpPr>
        <p:spPr>
          <a:xfrm>
            <a:off x="437766" y="467978"/>
            <a:ext cx="5197722" cy="928500"/>
          </a:xfrm>
          <a:prstGeom prst="rect">
            <a:avLst/>
          </a:prstGeom>
        </p:spPr>
        <p:txBody>
          <a:bodyPr spcFirstLastPara="1" wrap="square" lIns="0" tIns="0" rIns="0" bIns="0" anchor="b" anchorCtr="0">
            <a:noAutofit/>
          </a:bodyPr>
          <a:lstStyle/>
          <a:p>
            <a:pPr lvl="0"/>
            <a:r>
              <a:rPr lang="en-ID" sz="3600" dirty="0">
                <a:solidFill>
                  <a:schemeClr val="bg1"/>
                </a:solidFill>
              </a:rPr>
              <a:t>Jarak </a:t>
            </a:r>
            <a:r>
              <a:rPr lang="en-ID" sz="3600" dirty="0" err="1">
                <a:solidFill>
                  <a:schemeClr val="bg1"/>
                </a:solidFill>
              </a:rPr>
              <a:t>pengukuran</a:t>
            </a:r>
            <a:r>
              <a:rPr lang="en-ID" sz="3600" dirty="0">
                <a:solidFill>
                  <a:schemeClr val="bg1"/>
                </a:solidFill>
              </a:rPr>
              <a:t> </a:t>
            </a:r>
            <a:r>
              <a:rPr lang="en-ID" sz="3600" dirty="0" err="1">
                <a:solidFill>
                  <a:schemeClr val="bg1"/>
                </a:solidFill>
              </a:rPr>
              <a:t>dari</a:t>
            </a:r>
            <a:r>
              <a:rPr lang="en-ID" sz="3600" dirty="0">
                <a:solidFill>
                  <a:schemeClr val="bg1"/>
                </a:solidFill>
              </a:rPr>
              <a:t> BTS XL</a:t>
            </a:r>
            <a:endParaRPr sz="3600"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28</a:t>
            </a:fld>
            <a:endParaRP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6" name="Ink 5">
                <a:extLst>
                  <a:ext uri="{FF2B5EF4-FFF2-40B4-BE49-F238E27FC236}">
                    <a16:creationId xmlns:a16="http://schemas.microsoft.com/office/drawing/2014/main" id="{72AB2944-EC8A-2E4A-B535-B4921FDAF758}"/>
                  </a:ext>
                </a:extLst>
              </p14:cNvPr>
              <p14:cNvContentPartPr/>
              <p14:nvPr/>
            </p14:nvContentPartPr>
            <p14:xfrm>
              <a:off x="5266660" y="2571750"/>
              <a:ext cx="268510" cy="646918"/>
            </p14:xfrm>
          </p:contentPart>
        </mc:Choice>
        <mc:Fallback xmlns="">
          <p:pic>
            <p:nvPicPr>
              <p:cNvPr id="6" name="Ink 5">
                <a:extLst>
                  <a:ext uri="{FF2B5EF4-FFF2-40B4-BE49-F238E27FC236}">
                    <a16:creationId xmlns:a16="http://schemas.microsoft.com/office/drawing/2014/main" xmlns="" xmlns:aink="http://schemas.microsoft.com/office/drawing/2016/ink" xmlns:p14="http://schemas.microsoft.com/office/powerpoint/2010/main" id="{72AB2944-EC8A-2E4A-B535-B4921FDAF758}"/>
                  </a:ext>
                </a:extLst>
              </p:cNvPr>
              <p:cNvPicPr/>
              <p:nvPr/>
            </p:nvPicPr>
            <p:blipFill>
              <a:blip r:embed="rId4"/>
              <a:stretch>
                <a:fillRect/>
              </a:stretch>
            </p:blipFill>
            <p:spPr>
              <a:xfrm>
                <a:off x="5248639" y="2463750"/>
                <a:ext cx="304191" cy="862557"/>
              </a:xfrm>
              <a:prstGeom prst="rect">
                <a:avLst/>
              </a:prstGeom>
            </p:spPr>
          </p:pic>
        </mc:Fallback>
      </mc:AlternateContent>
      <p:pic>
        <p:nvPicPr>
          <p:cNvPr id="3" name="Picture 2">
            <a:extLst>
              <a:ext uri="{FF2B5EF4-FFF2-40B4-BE49-F238E27FC236}">
                <a16:creationId xmlns:a16="http://schemas.microsoft.com/office/drawing/2014/main" id="{3EA0673A-F772-2F43-AB48-C205920C7F8E}"/>
              </a:ext>
            </a:extLst>
          </p:cNvPr>
          <p:cNvPicPr>
            <a:picLocks noChangeAspect="1"/>
          </p:cNvPicPr>
          <p:nvPr/>
        </p:nvPicPr>
        <p:blipFill>
          <a:blip r:embed="rId5"/>
          <a:stretch>
            <a:fillRect/>
          </a:stretch>
        </p:blipFill>
        <p:spPr>
          <a:xfrm>
            <a:off x="3445911" y="932704"/>
            <a:ext cx="2089259" cy="4013947"/>
          </a:xfrm>
          <a:prstGeom prst="rect">
            <a:avLst/>
          </a:prstGeom>
        </p:spPr>
      </p:pic>
    </p:spTree>
    <p:extLst>
      <p:ext uri="{BB962C8B-B14F-4D97-AF65-F5344CB8AC3E}">
        <p14:creationId xmlns:p14="http://schemas.microsoft.com/office/powerpoint/2010/main" val="723421905"/>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ctrTitle" idx="4294967295"/>
          </p:nvPr>
        </p:nvSpPr>
        <p:spPr>
          <a:xfrm>
            <a:off x="486180" y="568463"/>
            <a:ext cx="6073239" cy="928500"/>
          </a:xfrm>
          <a:prstGeom prst="rect">
            <a:avLst/>
          </a:prstGeom>
        </p:spPr>
        <p:txBody>
          <a:bodyPr spcFirstLastPara="1" wrap="square" lIns="0" tIns="0" rIns="0" bIns="0" anchor="b" anchorCtr="0">
            <a:noAutofit/>
          </a:bodyPr>
          <a:lstStyle/>
          <a:p>
            <a:pPr lvl="0"/>
            <a:r>
              <a:rPr lang="en-ID" dirty="0" err="1">
                <a:solidFill>
                  <a:schemeClr val="bg1"/>
                </a:solidFill>
              </a:rPr>
              <a:t>Kecepatan</a:t>
            </a:r>
            <a:r>
              <a:rPr lang="en-ID" dirty="0">
                <a:solidFill>
                  <a:schemeClr val="bg1"/>
                </a:solidFill>
              </a:rPr>
              <a:t> </a:t>
            </a:r>
            <a:r>
              <a:rPr lang="en-ID" dirty="0" err="1">
                <a:solidFill>
                  <a:schemeClr val="bg1"/>
                </a:solidFill>
              </a:rPr>
              <a:t>dari</a:t>
            </a:r>
            <a:r>
              <a:rPr lang="en-ID" dirty="0">
                <a:solidFill>
                  <a:schemeClr val="bg1"/>
                </a:solidFill>
              </a:rPr>
              <a:t> provider XL </a:t>
            </a:r>
            <a:r>
              <a:rPr lang="en-ID" dirty="0" err="1">
                <a:solidFill>
                  <a:schemeClr val="bg1"/>
                </a:solidFill>
              </a:rPr>
              <a:t>menggunakan</a:t>
            </a:r>
            <a:r>
              <a:rPr lang="en-ID" dirty="0">
                <a:solidFill>
                  <a:schemeClr val="bg1"/>
                </a:solidFill>
              </a:rPr>
              <a:t> </a:t>
            </a:r>
            <a:r>
              <a:rPr lang="en-ID" dirty="0" err="1">
                <a:solidFill>
                  <a:schemeClr val="bg1"/>
                </a:solidFill>
              </a:rPr>
              <a:t>speedtest</a:t>
            </a:r>
            <a:r>
              <a:rPr lang="en-ID" dirty="0">
                <a:solidFill>
                  <a:schemeClr val="bg1"/>
                </a:solidFill>
              </a:rPr>
              <a:t> </a:t>
            </a:r>
            <a:r>
              <a:rPr lang="en-ID" dirty="0" err="1">
                <a:solidFill>
                  <a:schemeClr val="bg1"/>
                </a:solidFill>
              </a:rPr>
              <a:t>ookla</a:t>
            </a:r>
            <a:endParaRPr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29</a:t>
            </a:fld>
            <a:endParaRPr/>
          </a:p>
        </p:txBody>
      </p:sp>
      <p:pic>
        <p:nvPicPr>
          <p:cNvPr id="6" name="Picture 5">
            <a:extLst>
              <a:ext uri="{FF2B5EF4-FFF2-40B4-BE49-F238E27FC236}">
                <a16:creationId xmlns:a16="http://schemas.microsoft.com/office/drawing/2014/main" id="{28D360F4-898A-3C44-B900-9FCDC653CF3B}"/>
              </a:ext>
            </a:extLst>
          </p:cNvPr>
          <p:cNvPicPr>
            <a:picLocks noChangeAspect="1"/>
          </p:cNvPicPr>
          <p:nvPr/>
        </p:nvPicPr>
        <p:blipFill>
          <a:blip r:embed="rId3"/>
          <a:stretch>
            <a:fillRect/>
          </a:stretch>
        </p:blipFill>
        <p:spPr>
          <a:xfrm>
            <a:off x="5578027" y="568464"/>
            <a:ext cx="1879783" cy="3925160"/>
          </a:xfrm>
          <a:prstGeom prst="rect">
            <a:avLst/>
          </a:prstGeom>
        </p:spPr>
      </p:pic>
    </p:spTree>
    <p:extLst>
      <p:ext uri="{BB962C8B-B14F-4D97-AF65-F5344CB8AC3E}">
        <p14:creationId xmlns:p14="http://schemas.microsoft.com/office/powerpoint/2010/main" val="876792557"/>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ctrTitle" idx="4294967295"/>
          </p:nvPr>
        </p:nvSpPr>
        <p:spPr>
          <a:xfrm>
            <a:off x="437765" y="3728"/>
            <a:ext cx="5197722" cy="928500"/>
          </a:xfrm>
          <a:prstGeom prst="rect">
            <a:avLst/>
          </a:prstGeom>
        </p:spPr>
        <p:txBody>
          <a:bodyPr spcFirstLastPara="1" wrap="square" lIns="0" tIns="0" rIns="0" bIns="0" anchor="b" anchorCtr="0">
            <a:noAutofit/>
          </a:bodyPr>
          <a:lstStyle/>
          <a:p>
            <a:pPr lvl="0"/>
            <a:r>
              <a:rPr lang="en-ID" sz="3600" dirty="0"/>
              <a:t>Decibel-milliwatt</a:t>
            </a:r>
            <a:endParaRPr sz="3600" dirty="0"/>
          </a:p>
        </p:txBody>
      </p:sp>
      <p:sp>
        <p:nvSpPr>
          <p:cNvPr id="81" name="Google Shape;81;p15"/>
          <p:cNvSpPr txBox="1">
            <a:spLocks noGrp="1"/>
          </p:cNvSpPr>
          <p:nvPr>
            <p:ph type="subTitle" idx="4294967295"/>
          </p:nvPr>
        </p:nvSpPr>
        <p:spPr>
          <a:xfrm>
            <a:off x="437765" y="932228"/>
            <a:ext cx="8159583" cy="3279044"/>
          </a:xfrm>
          <a:prstGeom prst="rect">
            <a:avLst/>
          </a:prstGeom>
        </p:spPr>
        <p:txBody>
          <a:bodyPr spcFirstLastPara="1" wrap="square" lIns="0" tIns="0" rIns="0" bIns="0" anchor="t" anchorCtr="0">
            <a:noAutofit/>
          </a:bodyPr>
          <a:lstStyle/>
          <a:p>
            <a:pPr marL="0" lvl="0" indent="0" algn="just">
              <a:lnSpc>
                <a:spcPct val="150000"/>
              </a:lnSpc>
              <a:buClr>
                <a:schemeClr val="dk1"/>
              </a:buClr>
              <a:buSzPts val="1100"/>
              <a:buNone/>
            </a:pPr>
            <a:r>
              <a:rPr lang="en-ID" sz="2000" b="1" dirty="0"/>
              <a:t>dBm</a:t>
            </a:r>
            <a:r>
              <a:rPr lang="en-ID" sz="2000" dirty="0"/>
              <a:t> (</a:t>
            </a:r>
            <a:r>
              <a:rPr lang="en-ID" sz="2000" b="1" dirty="0"/>
              <a:t>dB </a:t>
            </a:r>
            <a:r>
              <a:rPr lang="en-ID" sz="2000" b="1" baseline="-25000" dirty="0" err="1"/>
              <a:t>mW</a:t>
            </a:r>
            <a:r>
              <a:rPr lang="en-ID" sz="2000" dirty="0"/>
              <a:t> </a:t>
            </a:r>
            <a:r>
              <a:rPr lang="en-ID" sz="2000" dirty="0" err="1"/>
              <a:t>atau</a:t>
            </a:r>
            <a:r>
              <a:rPr lang="en-ID" sz="2000" dirty="0"/>
              <a:t> </a:t>
            </a:r>
            <a:r>
              <a:rPr lang="en-ID" sz="2000" dirty="0" err="1"/>
              <a:t>desibel</a:t>
            </a:r>
            <a:r>
              <a:rPr lang="en-ID" sz="2000" dirty="0"/>
              <a:t>-milliwatts) </a:t>
            </a:r>
            <a:r>
              <a:rPr lang="en-ID" sz="2000" dirty="0" err="1"/>
              <a:t>adalah</a:t>
            </a:r>
            <a:r>
              <a:rPr lang="en-ID" sz="2000" dirty="0"/>
              <a:t> </a:t>
            </a:r>
            <a:r>
              <a:rPr lang="en-ID" sz="2000" dirty="0" err="1"/>
              <a:t>satuan</a:t>
            </a:r>
            <a:r>
              <a:rPr lang="en-ID" sz="2000" dirty="0"/>
              <a:t> </a:t>
            </a:r>
            <a:r>
              <a:rPr lang="en-ID" sz="2000" dirty="0">
                <a:hlinkClick r:id="rId3" tooltip="Level (kuantitas logaritmik)"/>
              </a:rPr>
              <a:t>level yang</a:t>
            </a:r>
            <a:r>
              <a:rPr lang="en-ID" sz="2000" dirty="0"/>
              <a:t> </a:t>
            </a:r>
            <a:r>
              <a:rPr lang="en-ID" sz="2000" dirty="0" err="1"/>
              <a:t>digunakan</a:t>
            </a:r>
            <a:r>
              <a:rPr lang="en-ID" sz="2000" dirty="0"/>
              <a:t> </a:t>
            </a:r>
            <a:r>
              <a:rPr lang="en-ID" sz="2000" dirty="0" err="1"/>
              <a:t>untuk</a:t>
            </a:r>
            <a:r>
              <a:rPr lang="en-ID" sz="2000" dirty="0"/>
              <a:t> </a:t>
            </a:r>
            <a:r>
              <a:rPr lang="en-ID" sz="2000" dirty="0" err="1"/>
              <a:t>menunjukkan</a:t>
            </a:r>
            <a:r>
              <a:rPr lang="en-ID" sz="2000" dirty="0"/>
              <a:t> </a:t>
            </a:r>
            <a:r>
              <a:rPr lang="en-ID" sz="2000" dirty="0" err="1"/>
              <a:t>bahwa</a:t>
            </a:r>
            <a:r>
              <a:rPr lang="en-ID" sz="2000" dirty="0"/>
              <a:t> </a:t>
            </a:r>
            <a:r>
              <a:rPr lang="en-ID" sz="2000" dirty="0" err="1"/>
              <a:t>rasio</a:t>
            </a:r>
            <a:r>
              <a:rPr lang="en-ID" sz="2000" dirty="0"/>
              <a:t> </a:t>
            </a:r>
            <a:r>
              <a:rPr lang="en-ID" sz="2000" dirty="0" err="1"/>
              <a:t>daya</a:t>
            </a:r>
            <a:r>
              <a:rPr lang="en-ID" sz="2000" dirty="0"/>
              <a:t> </a:t>
            </a:r>
            <a:r>
              <a:rPr lang="en-ID" sz="2000" dirty="0" err="1"/>
              <a:t>dinyatakan</a:t>
            </a:r>
            <a:r>
              <a:rPr lang="en-ID" sz="2000" dirty="0"/>
              <a:t> </a:t>
            </a:r>
            <a:r>
              <a:rPr lang="en-ID" sz="2000" dirty="0" err="1"/>
              <a:t>dalam</a:t>
            </a:r>
            <a:r>
              <a:rPr lang="en-ID" sz="2000" dirty="0"/>
              <a:t> </a:t>
            </a:r>
            <a:r>
              <a:rPr lang="en-ID" sz="2000" dirty="0">
                <a:hlinkClick r:id="rId4" tooltip="Desibel"/>
              </a:rPr>
              <a:t>desibel</a:t>
            </a:r>
            <a:r>
              <a:rPr lang="en-ID" sz="2000" dirty="0"/>
              <a:t> (dB) </a:t>
            </a:r>
            <a:r>
              <a:rPr lang="en-ID" sz="2000" dirty="0" err="1"/>
              <a:t>dengan</a:t>
            </a:r>
            <a:r>
              <a:rPr lang="en-ID" sz="2000" dirty="0"/>
              <a:t> </a:t>
            </a:r>
            <a:r>
              <a:rPr lang="en-ID" sz="2000" dirty="0" err="1"/>
              <a:t>mengacu</a:t>
            </a:r>
            <a:r>
              <a:rPr lang="en-ID" sz="2000" dirty="0"/>
              <a:t> pada </a:t>
            </a:r>
            <a:r>
              <a:rPr lang="en-ID" sz="2000" dirty="0" err="1"/>
              <a:t>satu</a:t>
            </a:r>
            <a:r>
              <a:rPr lang="en-ID" sz="2000" dirty="0"/>
              <a:t> </a:t>
            </a:r>
            <a:r>
              <a:rPr lang="en-ID" sz="2000" dirty="0">
                <a:hlinkClick r:id="rId5" tooltip="Milliwatt"/>
              </a:rPr>
              <a:t>miliwatt</a:t>
            </a:r>
            <a:r>
              <a:rPr lang="en-ID" sz="2000" dirty="0"/>
              <a:t> (</a:t>
            </a:r>
            <a:r>
              <a:rPr lang="en-ID" sz="2000" dirty="0" err="1"/>
              <a:t>mW</a:t>
            </a:r>
            <a:r>
              <a:rPr lang="en-ID" sz="2000" dirty="0"/>
              <a:t>). </a:t>
            </a:r>
            <a:r>
              <a:rPr lang="en-ID" sz="2000" dirty="0" err="1"/>
              <a:t>Satuan</a:t>
            </a:r>
            <a:r>
              <a:rPr lang="en-ID" sz="2000" dirty="0"/>
              <a:t> level </a:t>
            </a:r>
            <a:r>
              <a:rPr lang="en-ID" sz="2000" dirty="0" err="1"/>
              <a:t>ini</a:t>
            </a:r>
            <a:r>
              <a:rPr lang="en-ID" sz="2000" dirty="0"/>
              <a:t> </a:t>
            </a:r>
            <a:r>
              <a:rPr lang="en-ID" sz="2000" dirty="0" err="1"/>
              <a:t>digunakan</a:t>
            </a:r>
            <a:r>
              <a:rPr lang="en-ID" sz="2000" dirty="0"/>
              <a:t> </a:t>
            </a:r>
            <a:r>
              <a:rPr lang="en-ID" sz="2000" dirty="0" err="1"/>
              <a:t>dalam</a:t>
            </a:r>
            <a:r>
              <a:rPr lang="en-ID" sz="2000" dirty="0"/>
              <a:t> </a:t>
            </a:r>
            <a:r>
              <a:rPr lang="en-ID" sz="2000" dirty="0" err="1"/>
              <a:t>jaringan</a:t>
            </a:r>
            <a:r>
              <a:rPr lang="en-ID" sz="2000" dirty="0"/>
              <a:t> </a:t>
            </a:r>
            <a:r>
              <a:rPr lang="en-ID" sz="2000" dirty="0" err="1"/>
              <a:t>komunikasi</a:t>
            </a:r>
            <a:r>
              <a:rPr lang="en-ID" sz="2000" dirty="0"/>
              <a:t> radio, </a:t>
            </a:r>
            <a:r>
              <a:rPr lang="en-ID" sz="2000" dirty="0" err="1"/>
              <a:t>gelombang</a:t>
            </a:r>
            <a:r>
              <a:rPr lang="en-ID" sz="2000" dirty="0"/>
              <a:t> </a:t>
            </a:r>
            <a:r>
              <a:rPr lang="en-ID" sz="2000" dirty="0" err="1"/>
              <a:t>mikro</a:t>
            </a:r>
            <a:r>
              <a:rPr lang="en-ID" sz="2000" dirty="0"/>
              <a:t>, dan </a:t>
            </a:r>
            <a:r>
              <a:rPr lang="en-ID" sz="2000" dirty="0" err="1"/>
              <a:t>serat</a:t>
            </a:r>
            <a:r>
              <a:rPr lang="en-ID" sz="2000" dirty="0"/>
              <a:t> </a:t>
            </a:r>
            <a:r>
              <a:rPr lang="en-ID" sz="2000" dirty="0" err="1"/>
              <a:t>optik</a:t>
            </a:r>
            <a:r>
              <a:rPr lang="en-ID" sz="2000" dirty="0"/>
              <a:t> </a:t>
            </a:r>
            <a:r>
              <a:rPr lang="en-ID" sz="2000" dirty="0" err="1"/>
              <a:t>sebagai</a:t>
            </a:r>
            <a:r>
              <a:rPr lang="en-ID" sz="2000" dirty="0"/>
              <a:t> </a:t>
            </a:r>
            <a:r>
              <a:rPr lang="en-ID" sz="2000" dirty="0" err="1"/>
              <a:t>ukuran</a:t>
            </a:r>
            <a:r>
              <a:rPr lang="en-ID" sz="2000" dirty="0"/>
              <a:t> </a:t>
            </a:r>
            <a:r>
              <a:rPr lang="en-ID" sz="2000" dirty="0">
                <a:hlinkClick r:id="rId6" tooltip="Kekuasaan (fisika)"/>
              </a:rPr>
              <a:t>daya</a:t>
            </a:r>
            <a:r>
              <a:rPr lang="en-ID" sz="2000" dirty="0"/>
              <a:t> </a:t>
            </a:r>
            <a:r>
              <a:rPr lang="en-ID" sz="2000" dirty="0" err="1"/>
              <a:t>absolut</a:t>
            </a:r>
            <a:r>
              <a:rPr lang="en-ID" sz="2000" dirty="0"/>
              <a:t> yang </a:t>
            </a:r>
            <a:r>
              <a:rPr lang="en-ID" sz="2000" dirty="0" err="1"/>
              <a:t>nyaman</a:t>
            </a:r>
            <a:r>
              <a:rPr lang="en-ID" sz="2000" dirty="0"/>
              <a:t> </a:t>
            </a:r>
            <a:r>
              <a:rPr lang="en-ID" sz="2000" dirty="0" err="1"/>
              <a:t>karena</a:t>
            </a:r>
            <a:r>
              <a:rPr lang="en-ID" sz="2000" dirty="0"/>
              <a:t> </a:t>
            </a:r>
            <a:r>
              <a:rPr lang="en-ID" sz="2000" dirty="0" err="1"/>
              <a:t>kemampuannya</a:t>
            </a:r>
            <a:r>
              <a:rPr lang="en-ID" sz="2000" dirty="0"/>
              <a:t> </a:t>
            </a:r>
            <a:r>
              <a:rPr lang="en-ID" sz="2000" dirty="0" err="1"/>
              <a:t>untuk</a:t>
            </a:r>
            <a:r>
              <a:rPr lang="en-ID" sz="2000" dirty="0"/>
              <a:t> </a:t>
            </a:r>
            <a:r>
              <a:rPr lang="en-ID" sz="2000" dirty="0" err="1"/>
              <a:t>menunjukkan</a:t>
            </a:r>
            <a:r>
              <a:rPr lang="en-ID" sz="2000" dirty="0"/>
              <a:t> </a:t>
            </a:r>
            <a:r>
              <a:rPr lang="en-ID" sz="2000" dirty="0" err="1"/>
              <a:t>nilai</a:t>
            </a:r>
            <a:r>
              <a:rPr lang="en-ID" sz="2000" dirty="0"/>
              <a:t> yang </a:t>
            </a:r>
            <a:r>
              <a:rPr lang="en-ID" sz="2000" dirty="0" err="1"/>
              <a:t>sangat</a:t>
            </a:r>
            <a:r>
              <a:rPr lang="en-ID" sz="2000" dirty="0"/>
              <a:t> </a:t>
            </a:r>
            <a:r>
              <a:rPr lang="en-ID" sz="2000" dirty="0" err="1"/>
              <a:t>besar</a:t>
            </a:r>
            <a:r>
              <a:rPr lang="en-ID" sz="2000" dirty="0"/>
              <a:t> dan </a:t>
            </a:r>
            <a:r>
              <a:rPr lang="en-ID" sz="2000" dirty="0" err="1"/>
              <a:t>sangat</a:t>
            </a:r>
            <a:r>
              <a:rPr lang="en-ID" sz="2000" dirty="0"/>
              <a:t> </a:t>
            </a:r>
            <a:r>
              <a:rPr lang="en-ID" sz="2000" dirty="0" err="1"/>
              <a:t>kecil</a:t>
            </a:r>
            <a:r>
              <a:rPr lang="en-ID" sz="2000" dirty="0"/>
              <a:t> </a:t>
            </a:r>
            <a:r>
              <a:rPr lang="en-ID" sz="2000" dirty="0" err="1"/>
              <a:t>dalam</a:t>
            </a:r>
            <a:r>
              <a:rPr lang="en-ID" sz="2000" dirty="0"/>
              <a:t> </a:t>
            </a:r>
            <a:r>
              <a:rPr lang="en-ID" sz="2000" dirty="0" err="1"/>
              <a:t>bentuk</a:t>
            </a:r>
            <a:r>
              <a:rPr lang="en-ID" sz="2000" dirty="0"/>
              <a:t> yang </a:t>
            </a:r>
            <a:r>
              <a:rPr lang="en-ID" sz="2000" dirty="0" err="1"/>
              <a:t>singkat</a:t>
            </a:r>
            <a:r>
              <a:rPr lang="en-ID" sz="2000" dirty="0"/>
              <a:t> </a:t>
            </a:r>
            <a:r>
              <a:rPr lang="en-ID" sz="2000" dirty="0" err="1"/>
              <a:t>dibandingkan</a:t>
            </a:r>
            <a:r>
              <a:rPr lang="en-ID" sz="2000" dirty="0"/>
              <a:t> </a:t>
            </a:r>
            <a:r>
              <a:rPr lang="en-ID" sz="2000" dirty="0" err="1"/>
              <a:t>dengan</a:t>
            </a:r>
            <a:r>
              <a:rPr lang="en-ID" sz="2000" dirty="0"/>
              <a:t> </a:t>
            </a:r>
            <a:r>
              <a:rPr lang="en-ID" sz="2000" dirty="0">
                <a:hlinkClick r:id="rId7" tooltip="DBW"/>
              </a:rPr>
              <a:t>dBW</a:t>
            </a:r>
            <a:r>
              <a:rPr lang="en-ID" sz="2000" dirty="0"/>
              <a:t> , yang </a:t>
            </a:r>
            <a:r>
              <a:rPr lang="en-ID" sz="2000" dirty="0" err="1"/>
              <a:t>direferensikan</a:t>
            </a:r>
            <a:r>
              <a:rPr lang="en-ID" sz="2000" dirty="0"/>
              <a:t> </a:t>
            </a:r>
            <a:r>
              <a:rPr lang="en-ID" sz="2000" dirty="0" err="1"/>
              <a:t>ke</a:t>
            </a:r>
            <a:r>
              <a:rPr lang="en-ID" sz="2000" dirty="0"/>
              <a:t> </a:t>
            </a:r>
            <a:r>
              <a:rPr lang="en-ID" sz="2000" dirty="0" err="1"/>
              <a:t>satu</a:t>
            </a:r>
            <a:r>
              <a:rPr lang="en-ID" sz="2000" dirty="0"/>
              <a:t> watt (1000 </a:t>
            </a:r>
            <a:r>
              <a:rPr lang="en-ID" sz="2000" dirty="0" err="1"/>
              <a:t>mW</a:t>
            </a:r>
            <a:r>
              <a:rPr lang="en-ID" sz="2000" dirty="0"/>
              <a:t>) ).</a:t>
            </a:r>
            <a:endParaRPr sz="2000"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ctrTitle" idx="4294967295"/>
          </p:nvPr>
        </p:nvSpPr>
        <p:spPr>
          <a:xfrm>
            <a:off x="486180" y="568463"/>
            <a:ext cx="6326602" cy="928500"/>
          </a:xfrm>
          <a:prstGeom prst="rect">
            <a:avLst/>
          </a:prstGeom>
        </p:spPr>
        <p:txBody>
          <a:bodyPr spcFirstLastPara="1" wrap="square" lIns="0" tIns="0" rIns="0" bIns="0" anchor="b" anchorCtr="0">
            <a:noAutofit/>
          </a:bodyPr>
          <a:lstStyle/>
          <a:p>
            <a:pPr lvl="0" algn="just"/>
            <a:r>
              <a:rPr lang="en-ID" dirty="0">
                <a:solidFill>
                  <a:schemeClr val="bg1"/>
                </a:solidFill>
              </a:rPr>
              <a:t>Data yang </a:t>
            </a:r>
            <a:r>
              <a:rPr lang="en-ID" dirty="0" err="1">
                <a:solidFill>
                  <a:schemeClr val="bg1"/>
                </a:solidFill>
              </a:rPr>
              <a:t>didapat</a:t>
            </a:r>
            <a:r>
              <a:rPr lang="en-ID" dirty="0">
                <a:solidFill>
                  <a:schemeClr val="bg1"/>
                </a:solidFill>
              </a:rPr>
              <a:t> </a:t>
            </a:r>
            <a:r>
              <a:rPr lang="en-ID" dirty="0" err="1">
                <a:solidFill>
                  <a:schemeClr val="bg1"/>
                </a:solidFill>
              </a:rPr>
              <a:t>setelah</a:t>
            </a:r>
            <a:r>
              <a:rPr lang="en-ID" dirty="0">
                <a:solidFill>
                  <a:schemeClr val="bg1"/>
                </a:solidFill>
              </a:rPr>
              <a:t> </a:t>
            </a:r>
            <a:r>
              <a:rPr lang="en-ID" dirty="0" err="1">
                <a:solidFill>
                  <a:schemeClr val="bg1"/>
                </a:solidFill>
              </a:rPr>
              <a:t>dari</a:t>
            </a:r>
            <a:r>
              <a:rPr lang="en-ID" dirty="0">
                <a:solidFill>
                  <a:schemeClr val="bg1"/>
                </a:solidFill>
              </a:rPr>
              <a:t> </a:t>
            </a:r>
            <a:r>
              <a:rPr lang="en-ID" dirty="0" err="1">
                <a:solidFill>
                  <a:schemeClr val="bg1"/>
                </a:solidFill>
              </a:rPr>
              <a:t>sebuah</a:t>
            </a:r>
            <a:r>
              <a:rPr lang="en-ID" dirty="0">
                <a:solidFill>
                  <a:schemeClr val="bg1"/>
                </a:solidFill>
              </a:rPr>
              <a:t> Analisa </a:t>
            </a:r>
            <a:r>
              <a:rPr lang="en-ID" dirty="0" err="1">
                <a:solidFill>
                  <a:schemeClr val="bg1"/>
                </a:solidFill>
              </a:rPr>
              <a:t>bts</a:t>
            </a:r>
            <a:r>
              <a:rPr lang="en-ID" dirty="0">
                <a:solidFill>
                  <a:schemeClr val="bg1"/>
                </a:solidFill>
              </a:rPr>
              <a:t> XL Di </a:t>
            </a:r>
            <a:r>
              <a:rPr lang="en-ID" dirty="0" err="1">
                <a:solidFill>
                  <a:schemeClr val="bg1"/>
                </a:solidFill>
              </a:rPr>
              <a:t>Sukabangun</a:t>
            </a:r>
            <a:endParaRPr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30</a:t>
            </a:fld>
            <a:endParaRPr/>
          </a:p>
        </p:txBody>
      </p:sp>
      <p:graphicFrame>
        <p:nvGraphicFramePr>
          <p:cNvPr id="5" name="Table 6">
            <a:extLst>
              <a:ext uri="{FF2B5EF4-FFF2-40B4-BE49-F238E27FC236}">
                <a16:creationId xmlns:a16="http://schemas.microsoft.com/office/drawing/2014/main" id="{4ABF1F10-5D4D-6B4B-99BB-4FDE50C65639}"/>
              </a:ext>
            </a:extLst>
          </p:cNvPr>
          <p:cNvGraphicFramePr>
            <a:graphicFrameLocks noGrp="1"/>
          </p:cNvGraphicFramePr>
          <p:nvPr>
            <p:extLst>
              <p:ext uri="{D42A27DB-BD31-4B8C-83A1-F6EECF244321}">
                <p14:modId xmlns:p14="http://schemas.microsoft.com/office/powerpoint/2010/main" val="219069897"/>
              </p:ext>
            </p:extLst>
          </p:nvPr>
        </p:nvGraphicFramePr>
        <p:xfrm>
          <a:off x="486179" y="1942297"/>
          <a:ext cx="6798876" cy="2090453"/>
        </p:xfrm>
        <a:graphic>
          <a:graphicData uri="http://schemas.openxmlformats.org/drawingml/2006/table">
            <a:tbl>
              <a:tblPr firstRow="1" bandRow="1">
                <a:tableStyleId>{59D14777-D9D1-4D02-8C90-19E148ECB9B3}</a:tableStyleId>
              </a:tblPr>
              <a:tblGrid>
                <a:gridCol w="1699719">
                  <a:extLst>
                    <a:ext uri="{9D8B030D-6E8A-4147-A177-3AD203B41FA5}">
                      <a16:colId xmlns:a16="http://schemas.microsoft.com/office/drawing/2014/main" val="524113751"/>
                    </a:ext>
                  </a:extLst>
                </a:gridCol>
                <a:gridCol w="1699719">
                  <a:extLst>
                    <a:ext uri="{9D8B030D-6E8A-4147-A177-3AD203B41FA5}">
                      <a16:colId xmlns:a16="http://schemas.microsoft.com/office/drawing/2014/main" val="2025182477"/>
                    </a:ext>
                  </a:extLst>
                </a:gridCol>
                <a:gridCol w="1699719">
                  <a:extLst>
                    <a:ext uri="{9D8B030D-6E8A-4147-A177-3AD203B41FA5}">
                      <a16:colId xmlns:a16="http://schemas.microsoft.com/office/drawing/2014/main" val="3692496894"/>
                    </a:ext>
                  </a:extLst>
                </a:gridCol>
                <a:gridCol w="1699719">
                  <a:extLst>
                    <a:ext uri="{9D8B030D-6E8A-4147-A177-3AD203B41FA5}">
                      <a16:colId xmlns:a16="http://schemas.microsoft.com/office/drawing/2014/main" val="100664938"/>
                    </a:ext>
                  </a:extLst>
                </a:gridCol>
              </a:tblGrid>
              <a:tr h="469307">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D" b="1" dirty="0"/>
                        <a:t> Provider</a:t>
                      </a:r>
                      <a:endParaRPr lang="en-US" dirty="0"/>
                    </a:p>
                  </a:txBody>
                  <a:tcPr/>
                </a:tc>
                <a:tc>
                  <a:txBody>
                    <a:bodyPr/>
                    <a:lstStyle/>
                    <a:p>
                      <a:r>
                        <a:rPr lang="en-US" b="1" dirty="0"/>
                        <a:t>dBm</a:t>
                      </a:r>
                    </a:p>
                  </a:txBody>
                  <a:tcPr/>
                </a:tc>
                <a:tc>
                  <a:txBody>
                    <a:bodyPr/>
                    <a:lstStyle/>
                    <a:p>
                      <a:r>
                        <a:rPr lang="en-US" b="1" dirty="0"/>
                        <a:t>Speed test</a:t>
                      </a:r>
                    </a:p>
                  </a:txBody>
                  <a:tcPr/>
                </a:tc>
                <a:tc>
                  <a:txBody>
                    <a:bodyPr/>
                    <a:lstStyle/>
                    <a:p>
                      <a:r>
                        <a:rPr lang="en-US" dirty="0"/>
                        <a:t>Analisa</a:t>
                      </a:r>
                    </a:p>
                  </a:txBody>
                  <a:tcPr/>
                </a:tc>
                <a:extLst>
                  <a:ext uri="{0D108BD9-81ED-4DB2-BD59-A6C34878D82A}">
                    <a16:rowId xmlns:a16="http://schemas.microsoft.com/office/drawing/2014/main" val="3519301763"/>
                  </a:ext>
                </a:extLst>
              </a:tr>
              <a:tr h="1621146">
                <a:tc>
                  <a:txBody>
                    <a:bodyPr/>
                    <a:lstStyle/>
                    <a:p>
                      <a:r>
                        <a:rPr lang="en-US" dirty="0"/>
                        <a:t>XL</a:t>
                      </a:r>
                    </a:p>
                  </a:txBody>
                  <a:tcPr/>
                </a:tc>
                <a:tc>
                  <a:txBody>
                    <a:bodyPr/>
                    <a:lstStyle/>
                    <a:p>
                      <a:r>
                        <a:rPr lang="en-US" dirty="0"/>
                        <a:t>-78 dBm</a:t>
                      </a:r>
                    </a:p>
                  </a:txBody>
                  <a:tcPr/>
                </a:tc>
                <a:tc>
                  <a:txBody>
                    <a:bodyPr/>
                    <a:lstStyle/>
                    <a:p>
                      <a:r>
                        <a:rPr lang="en-US" sz="1200" dirty="0" err="1"/>
                        <a:t>Unduh</a:t>
                      </a:r>
                      <a:r>
                        <a:rPr lang="en-US" sz="1200" dirty="0"/>
                        <a:t>: 9,91 Mbps</a:t>
                      </a:r>
                    </a:p>
                    <a:p>
                      <a:r>
                        <a:rPr lang="en-US" sz="1200" dirty="0" err="1"/>
                        <a:t>Unggah</a:t>
                      </a:r>
                      <a:r>
                        <a:rPr lang="en-US" sz="1200" dirty="0"/>
                        <a:t>: 20,1 Mbps</a:t>
                      </a:r>
                    </a:p>
                  </a:txBody>
                  <a:tcPr/>
                </a:tc>
                <a:tc>
                  <a:txBody>
                    <a:bodyPr/>
                    <a:lstStyle/>
                    <a:p>
                      <a:r>
                        <a:rPr lang="en-US" dirty="0" err="1"/>
                        <a:t>Untuk</a:t>
                      </a:r>
                      <a:r>
                        <a:rPr lang="en-US" dirty="0"/>
                        <a:t> provider XL di </a:t>
                      </a:r>
                      <a:r>
                        <a:rPr lang="en-US" dirty="0" err="1"/>
                        <a:t>daerah</a:t>
                      </a:r>
                      <a:r>
                        <a:rPr lang="en-US" dirty="0"/>
                        <a:t> </a:t>
                      </a:r>
                      <a:r>
                        <a:rPr lang="en-US" dirty="0" err="1"/>
                        <a:t>Sukabangun</a:t>
                      </a:r>
                      <a:r>
                        <a:rPr lang="en-US" dirty="0"/>
                        <a:t>, ping yang </a:t>
                      </a:r>
                      <a:r>
                        <a:rPr lang="en-US" dirty="0" err="1"/>
                        <a:t>didapat</a:t>
                      </a:r>
                      <a:r>
                        <a:rPr lang="en-US" dirty="0"/>
                        <a:t> </a:t>
                      </a:r>
                      <a:r>
                        <a:rPr lang="en-US" dirty="0" err="1"/>
                        <a:t>yaitu</a:t>
                      </a:r>
                      <a:r>
                        <a:rPr lang="en-US" dirty="0"/>
                        <a:t> 57 </a:t>
                      </a:r>
                      <a:r>
                        <a:rPr lang="en-US" dirty="0" err="1"/>
                        <a:t>ms</a:t>
                      </a:r>
                      <a:r>
                        <a:rPr lang="en-US" dirty="0"/>
                        <a:t>, jitter 5 </a:t>
                      </a:r>
                      <a:r>
                        <a:rPr lang="en-US" dirty="0" err="1"/>
                        <a:t>ms</a:t>
                      </a:r>
                      <a:r>
                        <a:rPr lang="en-US" dirty="0"/>
                        <a:t>, dan packet loss 0,0%</a:t>
                      </a:r>
                    </a:p>
                  </a:txBody>
                  <a:tcPr/>
                </a:tc>
                <a:extLst>
                  <a:ext uri="{0D108BD9-81ED-4DB2-BD59-A6C34878D82A}">
                    <a16:rowId xmlns:a16="http://schemas.microsoft.com/office/drawing/2014/main" val="440428285"/>
                  </a:ext>
                </a:extLst>
              </a:tr>
            </a:tbl>
          </a:graphicData>
        </a:graphic>
      </p:graphicFrame>
      <p:sp>
        <p:nvSpPr>
          <p:cNvPr id="2" name="TextBox 1">
            <a:extLst>
              <a:ext uri="{FF2B5EF4-FFF2-40B4-BE49-F238E27FC236}">
                <a16:creationId xmlns:a16="http://schemas.microsoft.com/office/drawing/2014/main" id="{AF972E6E-AD24-2042-98ED-50D0A9C8717D}"/>
              </a:ext>
            </a:extLst>
          </p:cNvPr>
          <p:cNvSpPr txBox="1"/>
          <p:nvPr/>
        </p:nvSpPr>
        <p:spPr>
          <a:xfrm>
            <a:off x="486179" y="4181508"/>
            <a:ext cx="6877204" cy="307777"/>
          </a:xfrm>
          <a:prstGeom prst="rect">
            <a:avLst/>
          </a:prstGeom>
          <a:noFill/>
        </p:spPr>
        <p:txBody>
          <a:bodyPr wrap="none" rtlCol="0">
            <a:spAutoFit/>
          </a:bodyPr>
          <a:lstStyle/>
          <a:p>
            <a:r>
              <a:rPr lang="en-US" dirty="0"/>
              <a:t>Kami </a:t>
            </a:r>
            <a:r>
              <a:rPr lang="en-US" dirty="0" err="1"/>
              <a:t>mengukur</a:t>
            </a:r>
            <a:r>
              <a:rPr lang="en-US" dirty="0"/>
              <a:t> </a:t>
            </a:r>
            <a:r>
              <a:rPr lang="en-US" dirty="0" err="1"/>
              <a:t>sinyal</a:t>
            </a:r>
            <a:r>
              <a:rPr lang="en-US" dirty="0"/>
              <a:t> </a:t>
            </a:r>
            <a:r>
              <a:rPr lang="en-US" dirty="0" err="1"/>
              <a:t>dari</a:t>
            </a:r>
            <a:r>
              <a:rPr lang="en-US" dirty="0"/>
              <a:t> tower </a:t>
            </a:r>
            <a:r>
              <a:rPr lang="en-US" dirty="0" err="1"/>
              <a:t>dengan</a:t>
            </a:r>
            <a:r>
              <a:rPr lang="en-US" dirty="0"/>
              <a:t> </a:t>
            </a:r>
            <a:r>
              <a:rPr lang="en-US" dirty="0" err="1"/>
              <a:t>jarak</a:t>
            </a:r>
            <a:r>
              <a:rPr lang="en-US" dirty="0"/>
              <a:t> 200 m </a:t>
            </a:r>
            <a:r>
              <a:rPr lang="id-ID" dirty="0"/>
              <a:t>dan penggunaan jaringan 4G.</a:t>
            </a:r>
            <a:r>
              <a:rPr lang="en-US" dirty="0"/>
              <a:t> </a:t>
            </a:r>
          </a:p>
        </p:txBody>
      </p:sp>
    </p:spTree>
    <p:extLst>
      <p:ext uri="{BB962C8B-B14F-4D97-AF65-F5344CB8AC3E}">
        <p14:creationId xmlns:p14="http://schemas.microsoft.com/office/powerpoint/2010/main" val="61657679"/>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ctrTitle" idx="4294967295"/>
          </p:nvPr>
        </p:nvSpPr>
        <p:spPr>
          <a:xfrm>
            <a:off x="216702" y="323573"/>
            <a:ext cx="5197722" cy="928500"/>
          </a:xfrm>
          <a:prstGeom prst="rect">
            <a:avLst/>
          </a:prstGeom>
        </p:spPr>
        <p:txBody>
          <a:bodyPr spcFirstLastPara="1" wrap="square" lIns="0" tIns="0" rIns="0" bIns="0" anchor="b" anchorCtr="0">
            <a:noAutofit/>
          </a:bodyPr>
          <a:lstStyle/>
          <a:p>
            <a:pPr lvl="0"/>
            <a:r>
              <a:rPr lang="en-US" sz="3600" dirty="0"/>
              <a:t>BTS </a:t>
            </a:r>
            <a:r>
              <a:rPr lang="en-US" sz="3600" dirty="0" err="1"/>
              <a:t>Indosat</a:t>
            </a:r>
            <a:r>
              <a:rPr lang="en-US" sz="3600" dirty="0"/>
              <a:t> DI SUKABANGUN</a:t>
            </a:r>
            <a:endParaRPr sz="3600"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31</a:t>
            </a:fld>
            <a:endParaRPr/>
          </a:p>
        </p:txBody>
      </p:sp>
      <p:pic>
        <p:nvPicPr>
          <p:cNvPr id="4" name="Picture 3">
            <a:extLst>
              <a:ext uri="{FF2B5EF4-FFF2-40B4-BE49-F238E27FC236}">
                <a16:creationId xmlns:a16="http://schemas.microsoft.com/office/drawing/2014/main" id="{D297AEC7-A5A2-2C4E-BCC6-65EB5000A6E1}"/>
              </a:ext>
            </a:extLst>
          </p:cNvPr>
          <p:cNvPicPr>
            <a:picLocks noChangeAspect="1"/>
          </p:cNvPicPr>
          <p:nvPr/>
        </p:nvPicPr>
        <p:blipFill>
          <a:blip r:embed="rId3"/>
          <a:stretch>
            <a:fillRect/>
          </a:stretch>
        </p:blipFill>
        <p:spPr>
          <a:xfrm>
            <a:off x="3721235" y="837867"/>
            <a:ext cx="2375297" cy="4108784"/>
          </a:xfrm>
          <a:prstGeom prst="rect">
            <a:avLst/>
          </a:prstGeom>
        </p:spPr>
      </p:pic>
    </p:spTree>
    <p:extLst>
      <p:ext uri="{BB962C8B-B14F-4D97-AF65-F5344CB8AC3E}">
        <p14:creationId xmlns:p14="http://schemas.microsoft.com/office/powerpoint/2010/main" val="4072335773"/>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ctrTitle" idx="4294967295"/>
          </p:nvPr>
        </p:nvSpPr>
        <p:spPr>
          <a:xfrm>
            <a:off x="437766" y="467978"/>
            <a:ext cx="5197722" cy="928500"/>
          </a:xfrm>
          <a:prstGeom prst="rect">
            <a:avLst/>
          </a:prstGeom>
        </p:spPr>
        <p:txBody>
          <a:bodyPr spcFirstLastPara="1" wrap="square" lIns="0" tIns="0" rIns="0" bIns="0" anchor="b" anchorCtr="0">
            <a:noAutofit/>
          </a:bodyPr>
          <a:lstStyle/>
          <a:p>
            <a:pPr lvl="0"/>
            <a:r>
              <a:rPr lang="en-ID" sz="3600" dirty="0">
                <a:solidFill>
                  <a:schemeClr val="bg1"/>
                </a:solidFill>
              </a:rPr>
              <a:t>Jarak </a:t>
            </a:r>
            <a:r>
              <a:rPr lang="en-ID" sz="3600" dirty="0" err="1">
                <a:solidFill>
                  <a:schemeClr val="bg1"/>
                </a:solidFill>
              </a:rPr>
              <a:t>pengukuran</a:t>
            </a:r>
            <a:r>
              <a:rPr lang="en-ID" sz="3600" dirty="0">
                <a:solidFill>
                  <a:schemeClr val="bg1"/>
                </a:solidFill>
              </a:rPr>
              <a:t> </a:t>
            </a:r>
            <a:r>
              <a:rPr lang="en-ID" sz="3600" dirty="0" err="1">
                <a:solidFill>
                  <a:schemeClr val="bg1"/>
                </a:solidFill>
              </a:rPr>
              <a:t>dari</a:t>
            </a:r>
            <a:r>
              <a:rPr lang="en-ID" sz="3600" dirty="0">
                <a:solidFill>
                  <a:schemeClr val="bg1"/>
                </a:solidFill>
              </a:rPr>
              <a:t> BTS </a:t>
            </a:r>
            <a:r>
              <a:rPr lang="en-ID" sz="3600" dirty="0" err="1">
                <a:solidFill>
                  <a:schemeClr val="bg1"/>
                </a:solidFill>
              </a:rPr>
              <a:t>Indosat</a:t>
            </a:r>
            <a:endParaRPr sz="3600"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32</a:t>
            </a:fld>
            <a:endParaRP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6" name="Ink 5">
                <a:extLst>
                  <a:ext uri="{FF2B5EF4-FFF2-40B4-BE49-F238E27FC236}">
                    <a16:creationId xmlns:a16="http://schemas.microsoft.com/office/drawing/2014/main" id="{72AB2944-EC8A-2E4A-B535-B4921FDAF758}"/>
                  </a:ext>
                </a:extLst>
              </p14:cNvPr>
              <p14:cNvContentPartPr/>
              <p14:nvPr/>
            </p14:nvContentPartPr>
            <p14:xfrm>
              <a:off x="5266660" y="2571750"/>
              <a:ext cx="268510" cy="646918"/>
            </p14:xfrm>
          </p:contentPart>
        </mc:Choice>
        <mc:Fallback xmlns="">
          <p:pic>
            <p:nvPicPr>
              <p:cNvPr id="6" name="Ink 5">
                <a:extLst>
                  <a:ext uri="{FF2B5EF4-FFF2-40B4-BE49-F238E27FC236}">
                    <a16:creationId xmlns:a16="http://schemas.microsoft.com/office/drawing/2014/main" xmlns="" xmlns:aink="http://schemas.microsoft.com/office/drawing/2016/ink" xmlns:p14="http://schemas.microsoft.com/office/powerpoint/2010/main" id="{72AB2944-EC8A-2E4A-B535-B4921FDAF758}"/>
                  </a:ext>
                </a:extLst>
              </p:cNvPr>
              <p:cNvPicPr/>
              <p:nvPr/>
            </p:nvPicPr>
            <p:blipFill>
              <a:blip r:embed="rId4"/>
              <a:stretch>
                <a:fillRect/>
              </a:stretch>
            </p:blipFill>
            <p:spPr>
              <a:xfrm>
                <a:off x="5248639" y="2463750"/>
                <a:ext cx="304191" cy="862557"/>
              </a:xfrm>
              <a:prstGeom prst="rect">
                <a:avLst/>
              </a:prstGeom>
            </p:spPr>
          </p:pic>
        </mc:Fallback>
      </mc:AlternateContent>
      <p:pic>
        <p:nvPicPr>
          <p:cNvPr id="4" name="Picture 3">
            <a:extLst>
              <a:ext uri="{FF2B5EF4-FFF2-40B4-BE49-F238E27FC236}">
                <a16:creationId xmlns:a16="http://schemas.microsoft.com/office/drawing/2014/main" id="{A162C3B3-0F6C-7543-B838-278AAEEF6CE5}"/>
              </a:ext>
            </a:extLst>
          </p:cNvPr>
          <p:cNvPicPr>
            <a:picLocks noChangeAspect="1"/>
          </p:cNvPicPr>
          <p:nvPr/>
        </p:nvPicPr>
        <p:blipFill>
          <a:blip r:embed="rId5"/>
          <a:stretch>
            <a:fillRect/>
          </a:stretch>
        </p:blipFill>
        <p:spPr>
          <a:xfrm>
            <a:off x="3385038" y="942924"/>
            <a:ext cx="2373923" cy="3952593"/>
          </a:xfrm>
          <a:prstGeom prst="rect">
            <a:avLst/>
          </a:prstGeom>
        </p:spPr>
      </p:pic>
    </p:spTree>
    <p:extLst>
      <p:ext uri="{BB962C8B-B14F-4D97-AF65-F5344CB8AC3E}">
        <p14:creationId xmlns:p14="http://schemas.microsoft.com/office/powerpoint/2010/main" val="4170984690"/>
      </p:ext>
    </p:extLst>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ctrTitle" idx="4294967295"/>
          </p:nvPr>
        </p:nvSpPr>
        <p:spPr>
          <a:xfrm>
            <a:off x="441610" y="104213"/>
            <a:ext cx="7129809" cy="928500"/>
          </a:xfrm>
          <a:prstGeom prst="rect">
            <a:avLst/>
          </a:prstGeom>
        </p:spPr>
        <p:txBody>
          <a:bodyPr spcFirstLastPara="1" wrap="square" lIns="0" tIns="0" rIns="0" bIns="0" anchor="b" anchorCtr="0">
            <a:noAutofit/>
          </a:bodyPr>
          <a:lstStyle/>
          <a:p>
            <a:pPr lvl="0"/>
            <a:r>
              <a:rPr lang="en-ID" dirty="0" err="1">
                <a:solidFill>
                  <a:schemeClr val="bg1"/>
                </a:solidFill>
              </a:rPr>
              <a:t>Kecepatan</a:t>
            </a:r>
            <a:r>
              <a:rPr lang="en-ID" dirty="0">
                <a:solidFill>
                  <a:schemeClr val="bg1"/>
                </a:solidFill>
              </a:rPr>
              <a:t> </a:t>
            </a:r>
            <a:r>
              <a:rPr lang="en-ID" dirty="0" err="1">
                <a:solidFill>
                  <a:schemeClr val="bg1"/>
                </a:solidFill>
              </a:rPr>
              <a:t>dari</a:t>
            </a:r>
            <a:r>
              <a:rPr lang="en-ID" dirty="0">
                <a:solidFill>
                  <a:schemeClr val="bg1"/>
                </a:solidFill>
              </a:rPr>
              <a:t> provider </a:t>
            </a:r>
            <a:r>
              <a:rPr lang="en-ID" dirty="0" err="1">
                <a:solidFill>
                  <a:schemeClr val="bg1"/>
                </a:solidFill>
              </a:rPr>
              <a:t>Indosat</a:t>
            </a:r>
            <a:r>
              <a:rPr lang="en-ID" dirty="0">
                <a:solidFill>
                  <a:schemeClr val="bg1"/>
                </a:solidFill>
              </a:rPr>
              <a:t> </a:t>
            </a:r>
            <a:r>
              <a:rPr lang="en-ID" dirty="0" err="1">
                <a:solidFill>
                  <a:schemeClr val="bg1"/>
                </a:solidFill>
              </a:rPr>
              <a:t>menggunakan</a:t>
            </a:r>
            <a:r>
              <a:rPr lang="en-ID" dirty="0">
                <a:solidFill>
                  <a:schemeClr val="bg1"/>
                </a:solidFill>
              </a:rPr>
              <a:t> </a:t>
            </a:r>
            <a:r>
              <a:rPr lang="en-ID" dirty="0" err="1">
                <a:solidFill>
                  <a:schemeClr val="bg1"/>
                </a:solidFill>
              </a:rPr>
              <a:t>speedtest</a:t>
            </a:r>
            <a:r>
              <a:rPr lang="en-ID" dirty="0">
                <a:solidFill>
                  <a:schemeClr val="bg1"/>
                </a:solidFill>
              </a:rPr>
              <a:t> </a:t>
            </a:r>
            <a:r>
              <a:rPr lang="en-ID" dirty="0" err="1">
                <a:solidFill>
                  <a:schemeClr val="bg1"/>
                </a:solidFill>
              </a:rPr>
              <a:t>ookla</a:t>
            </a:r>
            <a:endParaRPr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33</a:t>
            </a:fld>
            <a:endParaRPr/>
          </a:p>
        </p:txBody>
      </p:sp>
      <p:pic>
        <p:nvPicPr>
          <p:cNvPr id="3" name="Picture 2">
            <a:extLst>
              <a:ext uri="{FF2B5EF4-FFF2-40B4-BE49-F238E27FC236}">
                <a16:creationId xmlns:a16="http://schemas.microsoft.com/office/drawing/2014/main" id="{9663352D-AE17-FF42-8D42-E019B82D0C5E}"/>
              </a:ext>
            </a:extLst>
          </p:cNvPr>
          <p:cNvPicPr>
            <a:picLocks noChangeAspect="1"/>
          </p:cNvPicPr>
          <p:nvPr/>
        </p:nvPicPr>
        <p:blipFill>
          <a:blip r:embed="rId3"/>
          <a:stretch>
            <a:fillRect/>
          </a:stretch>
        </p:blipFill>
        <p:spPr>
          <a:xfrm>
            <a:off x="2903775" y="1195420"/>
            <a:ext cx="2373923" cy="3751231"/>
          </a:xfrm>
          <a:prstGeom prst="rect">
            <a:avLst/>
          </a:prstGeom>
        </p:spPr>
      </p:pic>
    </p:spTree>
    <p:extLst>
      <p:ext uri="{BB962C8B-B14F-4D97-AF65-F5344CB8AC3E}">
        <p14:creationId xmlns:p14="http://schemas.microsoft.com/office/powerpoint/2010/main" val="3401087538"/>
      </p:ext>
    </p:extLst>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ctrTitle" idx="4294967295"/>
          </p:nvPr>
        </p:nvSpPr>
        <p:spPr>
          <a:xfrm>
            <a:off x="486180" y="568463"/>
            <a:ext cx="6326602" cy="928500"/>
          </a:xfrm>
          <a:prstGeom prst="rect">
            <a:avLst/>
          </a:prstGeom>
        </p:spPr>
        <p:txBody>
          <a:bodyPr spcFirstLastPara="1" wrap="square" lIns="0" tIns="0" rIns="0" bIns="0" anchor="b" anchorCtr="0">
            <a:noAutofit/>
          </a:bodyPr>
          <a:lstStyle/>
          <a:p>
            <a:pPr lvl="0" algn="just"/>
            <a:r>
              <a:rPr lang="en-ID" dirty="0">
                <a:solidFill>
                  <a:schemeClr val="bg1"/>
                </a:solidFill>
              </a:rPr>
              <a:t>Data yang </a:t>
            </a:r>
            <a:r>
              <a:rPr lang="en-ID" dirty="0" err="1">
                <a:solidFill>
                  <a:schemeClr val="bg1"/>
                </a:solidFill>
              </a:rPr>
              <a:t>didapat</a:t>
            </a:r>
            <a:r>
              <a:rPr lang="en-ID" dirty="0">
                <a:solidFill>
                  <a:schemeClr val="bg1"/>
                </a:solidFill>
              </a:rPr>
              <a:t> </a:t>
            </a:r>
            <a:r>
              <a:rPr lang="en-ID" dirty="0" err="1">
                <a:solidFill>
                  <a:schemeClr val="bg1"/>
                </a:solidFill>
              </a:rPr>
              <a:t>setelah</a:t>
            </a:r>
            <a:r>
              <a:rPr lang="en-ID" dirty="0">
                <a:solidFill>
                  <a:schemeClr val="bg1"/>
                </a:solidFill>
              </a:rPr>
              <a:t> </a:t>
            </a:r>
            <a:r>
              <a:rPr lang="en-ID" dirty="0" err="1">
                <a:solidFill>
                  <a:schemeClr val="bg1"/>
                </a:solidFill>
              </a:rPr>
              <a:t>dari</a:t>
            </a:r>
            <a:r>
              <a:rPr lang="en-ID" dirty="0">
                <a:solidFill>
                  <a:schemeClr val="bg1"/>
                </a:solidFill>
              </a:rPr>
              <a:t> </a:t>
            </a:r>
            <a:r>
              <a:rPr lang="en-ID" dirty="0" err="1">
                <a:solidFill>
                  <a:schemeClr val="bg1"/>
                </a:solidFill>
              </a:rPr>
              <a:t>sebuah</a:t>
            </a:r>
            <a:r>
              <a:rPr lang="en-ID" dirty="0">
                <a:solidFill>
                  <a:schemeClr val="bg1"/>
                </a:solidFill>
              </a:rPr>
              <a:t> Analisa </a:t>
            </a:r>
            <a:r>
              <a:rPr lang="en-ID" dirty="0" err="1">
                <a:solidFill>
                  <a:schemeClr val="bg1"/>
                </a:solidFill>
              </a:rPr>
              <a:t>bts</a:t>
            </a:r>
            <a:r>
              <a:rPr lang="en-ID" dirty="0">
                <a:solidFill>
                  <a:schemeClr val="bg1"/>
                </a:solidFill>
              </a:rPr>
              <a:t> </a:t>
            </a:r>
            <a:r>
              <a:rPr lang="en-ID" dirty="0" err="1">
                <a:solidFill>
                  <a:schemeClr val="bg1"/>
                </a:solidFill>
              </a:rPr>
              <a:t>Indosat</a:t>
            </a:r>
            <a:r>
              <a:rPr lang="en-ID" dirty="0">
                <a:solidFill>
                  <a:schemeClr val="bg1"/>
                </a:solidFill>
              </a:rPr>
              <a:t> Di </a:t>
            </a:r>
            <a:r>
              <a:rPr lang="en-ID" dirty="0" err="1">
                <a:solidFill>
                  <a:schemeClr val="bg1"/>
                </a:solidFill>
              </a:rPr>
              <a:t>Sukabangun</a:t>
            </a:r>
            <a:endParaRPr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34</a:t>
            </a:fld>
            <a:endParaRPr/>
          </a:p>
        </p:txBody>
      </p:sp>
      <p:graphicFrame>
        <p:nvGraphicFramePr>
          <p:cNvPr id="5" name="Table 6">
            <a:extLst>
              <a:ext uri="{FF2B5EF4-FFF2-40B4-BE49-F238E27FC236}">
                <a16:creationId xmlns:a16="http://schemas.microsoft.com/office/drawing/2014/main" id="{4ABF1F10-5D4D-6B4B-99BB-4FDE50C65639}"/>
              </a:ext>
            </a:extLst>
          </p:cNvPr>
          <p:cNvGraphicFramePr>
            <a:graphicFrameLocks noGrp="1"/>
          </p:cNvGraphicFramePr>
          <p:nvPr>
            <p:extLst>
              <p:ext uri="{D42A27DB-BD31-4B8C-83A1-F6EECF244321}">
                <p14:modId xmlns:p14="http://schemas.microsoft.com/office/powerpoint/2010/main" val="4049594194"/>
              </p:ext>
            </p:extLst>
          </p:nvPr>
        </p:nvGraphicFramePr>
        <p:xfrm>
          <a:off x="486179" y="1942297"/>
          <a:ext cx="6798876" cy="2090453"/>
        </p:xfrm>
        <a:graphic>
          <a:graphicData uri="http://schemas.openxmlformats.org/drawingml/2006/table">
            <a:tbl>
              <a:tblPr firstRow="1" bandRow="1">
                <a:tableStyleId>{59D14777-D9D1-4D02-8C90-19E148ECB9B3}</a:tableStyleId>
              </a:tblPr>
              <a:tblGrid>
                <a:gridCol w="1699719">
                  <a:extLst>
                    <a:ext uri="{9D8B030D-6E8A-4147-A177-3AD203B41FA5}">
                      <a16:colId xmlns:a16="http://schemas.microsoft.com/office/drawing/2014/main" val="524113751"/>
                    </a:ext>
                  </a:extLst>
                </a:gridCol>
                <a:gridCol w="1699719">
                  <a:extLst>
                    <a:ext uri="{9D8B030D-6E8A-4147-A177-3AD203B41FA5}">
                      <a16:colId xmlns:a16="http://schemas.microsoft.com/office/drawing/2014/main" val="2025182477"/>
                    </a:ext>
                  </a:extLst>
                </a:gridCol>
                <a:gridCol w="1699719">
                  <a:extLst>
                    <a:ext uri="{9D8B030D-6E8A-4147-A177-3AD203B41FA5}">
                      <a16:colId xmlns:a16="http://schemas.microsoft.com/office/drawing/2014/main" val="3692496894"/>
                    </a:ext>
                  </a:extLst>
                </a:gridCol>
                <a:gridCol w="1699719">
                  <a:extLst>
                    <a:ext uri="{9D8B030D-6E8A-4147-A177-3AD203B41FA5}">
                      <a16:colId xmlns:a16="http://schemas.microsoft.com/office/drawing/2014/main" val="100664938"/>
                    </a:ext>
                  </a:extLst>
                </a:gridCol>
              </a:tblGrid>
              <a:tr h="469307">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D" b="1" dirty="0"/>
                        <a:t> Provider</a:t>
                      </a:r>
                      <a:endParaRPr lang="en-US" dirty="0"/>
                    </a:p>
                  </a:txBody>
                  <a:tcPr/>
                </a:tc>
                <a:tc>
                  <a:txBody>
                    <a:bodyPr/>
                    <a:lstStyle/>
                    <a:p>
                      <a:r>
                        <a:rPr lang="en-US" b="1" dirty="0"/>
                        <a:t>dBm</a:t>
                      </a:r>
                    </a:p>
                  </a:txBody>
                  <a:tcPr/>
                </a:tc>
                <a:tc>
                  <a:txBody>
                    <a:bodyPr/>
                    <a:lstStyle/>
                    <a:p>
                      <a:r>
                        <a:rPr lang="en-US" b="1" dirty="0"/>
                        <a:t>Speed test</a:t>
                      </a:r>
                    </a:p>
                  </a:txBody>
                  <a:tcPr/>
                </a:tc>
                <a:tc>
                  <a:txBody>
                    <a:bodyPr/>
                    <a:lstStyle/>
                    <a:p>
                      <a:r>
                        <a:rPr lang="en-US" dirty="0"/>
                        <a:t>Analisa</a:t>
                      </a:r>
                    </a:p>
                  </a:txBody>
                  <a:tcPr/>
                </a:tc>
                <a:extLst>
                  <a:ext uri="{0D108BD9-81ED-4DB2-BD59-A6C34878D82A}">
                    <a16:rowId xmlns:a16="http://schemas.microsoft.com/office/drawing/2014/main" val="3519301763"/>
                  </a:ext>
                </a:extLst>
              </a:tr>
              <a:tr h="1621146">
                <a:tc>
                  <a:txBody>
                    <a:bodyPr/>
                    <a:lstStyle/>
                    <a:p>
                      <a:r>
                        <a:rPr lang="en-US" dirty="0" err="1"/>
                        <a:t>Indosat</a:t>
                      </a:r>
                      <a:endParaRPr lang="en-US" dirty="0"/>
                    </a:p>
                  </a:txBody>
                  <a:tcPr/>
                </a:tc>
                <a:tc>
                  <a:txBody>
                    <a:bodyPr/>
                    <a:lstStyle/>
                    <a:p>
                      <a:r>
                        <a:rPr lang="en-US" dirty="0"/>
                        <a:t>-90 dBm</a:t>
                      </a:r>
                    </a:p>
                  </a:txBody>
                  <a:tcPr/>
                </a:tc>
                <a:tc>
                  <a:txBody>
                    <a:bodyPr/>
                    <a:lstStyle/>
                    <a:p>
                      <a:r>
                        <a:rPr lang="en-US" sz="1200" dirty="0" err="1"/>
                        <a:t>Unduh</a:t>
                      </a:r>
                      <a:r>
                        <a:rPr lang="en-US" sz="1200" dirty="0"/>
                        <a:t>: 5,02 Mbps</a:t>
                      </a:r>
                    </a:p>
                    <a:p>
                      <a:r>
                        <a:rPr lang="en-US" sz="1200" dirty="0" err="1"/>
                        <a:t>Unggah</a:t>
                      </a:r>
                      <a:r>
                        <a:rPr lang="en-US" sz="1200" dirty="0"/>
                        <a:t>: 11 Mbps</a:t>
                      </a:r>
                    </a:p>
                  </a:txBody>
                  <a:tcPr/>
                </a:tc>
                <a:tc>
                  <a:txBody>
                    <a:bodyPr/>
                    <a:lstStyle/>
                    <a:p>
                      <a:r>
                        <a:rPr lang="en-US" dirty="0" err="1"/>
                        <a:t>Untuk</a:t>
                      </a:r>
                      <a:r>
                        <a:rPr lang="en-US" dirty="0"/>
                        <a:t> provider </a:t>
                      </a:r>
                      <a:r>
                        <a:rPr lang="en-US" dirty="0" err="1"/>
                        <a:t>Indosat</a:t>
                      </a:r>
                      <a:r>
                        <a:rPr lang="en-US" dirty="0"/>
                        <a:t> di </a:t>
                      </a:r>
                      <a:r>
                        <a:rPr lang="en-US" dirty="0" err="1"/>
                        <a:t>daerah</a:t>
                      </a:r>
                      <a:r>
                        <a:rPr lang="en-US" dirty="0"/>
                        <a:t> </a:t>
                      </a:r>
                      <a:r>
                        <a:rPr lang="en-US" dirty="0" err="1"/>
                        <a:t>Sukabangun</a:t>
                      </a:r>
                      <a:r>
                        <a:rPr lang="en-US" dirty="0"/>
                        <a:t>, ping yang </a:t>
                      </a:r>
                      <a:r>
                        <a:rPr lang="en-US" dirty="0" err="1"/>
                        <a:t>didapat</a:t>
                      </a:r>
                      <a:r>
                        <a:rPr lang="en-US" dirty="0"/>
                        <a:t> </a:t>
                      </a:r>
                      <a:r>
                        <a:rPr lang="en-US" dirty="0" err="1"/>
                        <a:t>yaitu</a:t>
                      </a:r>
                      <a:r>
                        <a:rPr lang="en-US" dirty="0"/>
                        <a:t> 33 </a:t>
                      </a:r>
                      <a:r>
                        <a:rPr lang="en-US" dirty="0" err="1"/>
                        <a:t>ms</a:t>
                      </a:r>
                      <a:r>
                        <a:rPr lang="en-US" dirty="0"/>
                        <a:t>, jitter 8 </a:t>
                      </a:r>
                      <a:r>
                        <a:rPr lang="en-US" dirty="0" err="1"/>
                        <a:t>ms</a:t>
                      </a:r>
                      <a:r>
                        <a:rPr lang="en-US" dirty="0"/>
                        <a:t>, dan packet loss 0,0%</a:t>
                      </a:r>
                    </a:p>
                  </a:txBody>
                  <a:tcPr/>
                </a:tc>
                <a:extLst>
                  <a:ext uri="{0D108BD9-81ED-4DB2-BD59-A6C34878D82A}">
                    <a16:rowId xmlns:a16="http://schemas.microsoft.com/office/drawing/2014/main" val="440428285"/>
                  </a:ext>
                </a:extLst>
              </a:tr>
            </a:tbl>
          </a:graphicData>
        </a:graphic>
      </p:graphicFrame>
      <p:sp>
        <p:nvSpPr>
          <p:cNvPr id="2" name="TextBox 1">
            <a:extLst>
              <a:ext uri="{FF2B5EF4-FFF2-40B4-BE49-F238E27FC236}">
                <a16:creationId xmlns:a16="http://schemas.microsoft.com/office/drawing/2014/main" id="{AF972E6E-AD24-2042-98ED-50D0A9C8717D}"/>
              </a:ext>
            </a:extLst>
          </p:cNvPr>
          <p:cNvSpPr txBox="1"/>
          <p:nvPr/>
        </p:nvSpPr>
        <p:spPr>
          <a:xfrm>
            <a:off x="486179" y="4181508"/>
            <a:ext cx="7024680" cy="307777"/>
          </a:xfrm>
          <a:prstGeom prst="rect">
            <a:avLst/>
          </a:prstGeom>
          <a:noFill/>
        </p:spPr>
        <p:txBody>
          <a:bodyPr wrap="none" rtlCol="0">
            <a:spAutoFit/>
          </a:bodyPr>
          <a:lstStyle/>
          <a:p>
            <a:r>
              <a:rPr lang="en-US" dirty="0"/>
              <a:t>Kami </a:t>
            </a:r>
            <a:r>
              <a:rPr lang="en-US" dirty="0" err="1"/>
              <a:t>mengukur</a:t>
            </a:r>
            <a:r>
              <a:rPr lang="en-US" dirty="0"/>
              <a:t> </a:t>
            </a:r>
            <a:r>
              <a:rPr lang="en-US" dirty="0" err="1"/>
              <a:t>sinyal</a:t>
            </a:r>
            <a:r>
              <a:rPr lang="en-US" dirty="0"/>
              <a:t> </a:t>
            </a:r>
            <a:r>
              <a:rPr lang="en-US" dirty="0" err="1"/>
              <a:t>dari</a:t>
            </a:r>
            <a:r>
              <a:rPr lang="en-US" dirty="0"/>
              <a:t> tower </a:t>
            </a:r>
            <a:r>
              <a:rPr lang="en-US" dirty="0" err="1"/>
              <a:t>dengan</a:t>
            </a:r>
            <a:r>
              <a:rPr lang="en-US" dirty="0"/>
              <a:t> </a:t>
            </a:r>
            <a:r>
              <a:rPr lang="en-US" dirty="0" err="1"/>
              <a:t>jarak</a:t>
            </a:r>
            <a:r>
              <a:rPr lang="en-US" dirty="0"/>
              <a:t> </a:t>
            </a:r>
            <a:r>
              <a:rPr lang="en-ID" dirty="0"/>
              <a:t>±</a:t>
            </a:r>
            <a:r>
              <a:rPr lang="en-US" dirty="0"/>
              <a:t>500 m </a:t>
            </a:r>
            <a:r>
              <a:rPr lang="id-ID" dirty="0"/>
              <a:t>dan penggunaan jaringan 4G.</a:t>
            </a:r>
            <a:r>
              <a:rPr lang="en-US" dirty="0"/>
              <a:t>  </a:t>
            </a:r>
          </a:p>
        </p:txBody>
      </p:sp>
    </p:spTree>
    <p:extLst>
      <p:ext uri="{BB962C8B-B14F-4D97-AF65-F5344CB8AC3E}">
        <p14:creationId xmlns:p14="http://schemas.microsoft.com/office/powerpoint/2010/main" val="305166916"/>
      </p:ext>
    </p:extLst>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ctrTitle" idx="4294967295"/>
          </p:nvPr>
        </p:nvSpPr>
        <p:spPr>
          <a:xfrm>
            <a:off x="489473" y="102741"/>
            <a:ext cx="6326602" cy="582563"/>
          </a:xfrm>
          <a:prstGeom prst="rect">
            <a:avLst/>
          </a:prstGeom>
        </p:spPr>
        <p:txBody>
          <a:bodyPr spcFirstLastPara="1" wrap="square" lIns="0" tIns="0" rIns="0" bIns="0" anchor="b" anchorCtr="0">
            <a:noAutofit/>
          </a:bodyPr>
          <a:lstStyle/>
          <a:p>
            <a:pPr lvl="0" algn="just"/>
            <a:r>
              <a:rPr lang="en-ID" dirty="0">
                <a:solidFill>
                  <a:schemeClr val="bg1"/>
                </a:solidFill>
              </a:rPr>
              <a:t>Kesimpulan</a:t>
            </a:r>
            <a:endParaRPr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35</a:t>
            </a:fld>
            <a:endParaRPr/>
          </a:p>
        </p:txBody>
      </p:sp>
      <p:sp>
        <p:nvSpPr>
          <p:cNvPr id="2" name="TextBox 1">
            <a:extLst>
              <a:ext uri="{FF2B5EF4-FFF2-40B4-BE49-F238E27FC236}">
                <a16:creationId xmlns:a16="http://schemas.microsoft.com/office/drawing/2014/main" id="{AF972E6E-AD24-2042-98ED-50D0A9C8717D}"/>
              </a:ext>
            </a:extLst>
          </p:cNvPr>
          <p:cNvSpPr txBox="1"/>
          <p:nvPr/>
        </p:nvSpPr>
        <p:spPr>
          <a:xfrm>
            <a:off x="212463" y="685304"/>
            <a:ext cx="8442064" cy="5016758"/>
          </a:xfrm>
          <a:prstGeom prst="rect">
            <a:avLst/>
          </a:prstGeom>
          <a:noFill/>
        </p:spPr>
        <p:txBody>
          <a:bodyPr wrap="square" rtlCol="0">
            <a:spAutoFit/>
          </a:bodyPr>
          <a:lstStyle/>
          <a:p>
            <a:pPr algn="just"/>
            <a:r>
              <a:rPr lang="en-US" sz="1600" dirty="0">
                <a:solidFill>
                  <a:schemeClr val="bg1"/>
                </a:solidFill>
              </a:rPr>
              <a:t>Di </a:t>
            </a:r>
            <a:r>
              <a:rPr lang="en-US" sz="1600" dirty="0" err="1">
                <a:solidFill>
                  <a:schemeClr val="bg1"/>
                </a:solidFill>
              </a:rPr>
              <a:t>sini</a:t>
            </a:r>
            <a:r>
              <a:rPr lang="en-US" sz="1600" dirty="0">
                <a:solidFill>
                  <a:schemeClr val="bg1"/>
                </a:solidFill>
              </a:rPr>
              <a:t> kami </a:t>
            </a:r>
            <a:r>
              <a:rPr lang="en-US" sz="1600" dirty="0" err="1">
                <a:solidFill>
                  <a:schemeClr val="bg1"/>
                </a:solidFill>
              </a:rPr>
              <a:t>memakai</a:t>
            </a:r>
            <a:r>
              <a:rPr lang="en-US" sz="1600" dirty="0">
                <a:solidFill>
                  <a:schemeClr val="bg1"/>
                </a:solidFill>
              </a:rPr>
              <a:t> 2 </a:t>
            </a:r>
            <a:r>
              <a:rPr lang="en-US" sz="1600" dirty="0" err="1">
                <a:solidFill>
                  <a:schemeClr val="bg1"/>
                </a:solidFill>
              </a:rPr>
              <a:t>aplikasi</a:t>
            </a:r>
            <a:r>
              <a:rPr lang="en-US" sz="1600" dirty="0">
                <a:solidFill>
                  <a:schemeClr val="bg1"/>
                </a:solidFill>
              </a:rPr>
              <a:t> </a:t>
            </a:r>
            <a:r>
              <a:rPr lang="en-US" sz="1600" dirty="0" err="1">
                <a:solidFill>
                  <a:schemeClr val="bg1"/>
                </a:solidFill>
              </a:rPr>
              <a:t>yaitu</a:t>
            </a:r>
            <a:r>
              <a:rPr lang="en-US" sz="1600" dirty="0">
                <a:solidFill>
                  <a:schemeClr val="bg1"/>
                </a:solidFill>
              </a:rPr>
              <a:t> </a:t>
            </a:r>
            <a:r>
              <a:rPr lang="en-US" sz="1600" dirty="0" err="1">
                <a:solidFill>
                  <a:schemeClr val="bg1"/>
                </a:solidFill>
              </a:rPr>
              <a:t>Speedtest</a:t>
            </a:r>
            <a:r>
              <a:rPr lang="en-US" sz="1600" dirty="0">
                <a:solidFill>
                  <a:schemeClr val="bg1"/>
                </a:solidFill>
              </a:rPr>
              <a:t> </a:t>
            </a:r>
            <a:r>
              <a:rPr lang="en-US" sz="1600" dirty="0" err="1">
                <a:solidFill>
                  <a:schemeClr val="bg1"/>
                </a:solidFill>
              </a:rPr>
              <a:t>Ookla</a:t>
            </a:r>
            <a:r>
              <a:rPr lang="en-US" sz="1600" dirty="0">
                <a:solidFill>
                  <a:schemeClr val="bg1"/>
                </a:solidFill>
              </a:rPr>
              <a:t> dan Network Cell Info Lite/Cell Tower Locator. </a:t>
            </a:r>
            <a:r>
              <a:rPr lang="en-US" sz="1600" dirty="0" err="1">
                <a:solidFill>
                  <a:schemeClr val="bg1"/>
                </a:solidFill>
              </a:rPr>
              <a:t>Dengan</a:t>
            </a:r>
            <a:r>
              <a:rPr lang="en-US" sz="1600" dirty="0">
                <a:solidFill>
                  <a:schemeClr val="bg1"/>
                </a:solidFill>
              </a:rPr>
              <a:t> </a:t>
            </a:r>
            <a:r>
              <a:rPr lang="en-US" sz="1600" dirty="0" err="1">
                <a:solidFill>
                  <a:schemeClr val="bg1"/>
                </a:solidFill>
              </a:rPr>
              <a:t>menggunakan</a:t>
            </a:r>
            <a:r>
              <a:rPr lang="en-US" sz="1600" dirty="0">
                <a:solidFill>
                  <a:schemeClr val="bg1"/>
                </a:solidFill>
              </a:rPr>
              <a:t> </a:t>
            </a:r>
            <a:r>
              <a:rPr lang="en-US" sz="1600" dirty="0" err="1">
                <a:solidFill>
                  <a:schemeClr val="bg1"/>
                </a:solidFill>
              </a:rPr>
              <a:t>Speedtest</a:t>
            </a:r>
            <a:r>
              <a:rPr lang="en-US" sz="1600" dirty="0">
                <a:solidFill>
                  <a:schemeClr val="bg1"/>
                </a:solidFill>
              </a:rPr>
              <a:t> by </a:t>
            </a:r>
            <a:r>
              <a:rPr lang="en-US" sz="1600" dirty="0" err="1">
                <a:solidFill>
                  <a:schemeClr val="bg1"/>
                </a:solidFill>
              </a:rPr>
              <a:t>Ookla</a:t>
            </a:r>
            <a:r>
              <a:rPr lang="en-US" sz="1600" dirty="0">
                <a:solidFill>
                  <a:schemeClr val="bg1"/>
                </a:solidFill>
              </a:rPr>
              <a:t>, </a:t>
            </a:r>
            <a:r>
              <a:rPr lang="en-US" sz="1600" dirty="0" err="1">
                <a:solidFill>
                  <a:schemeClr val="bg1"/>
                </a:solidFill>
              </a:rPr>
              <a:t>kita</a:t>
            </a:r>
            <a:r>
              <a:rPr lang="en-US" sz="1600" dirty="0">
                <a:solidFill>
                  <a:schemeClr val="bg1"/>
                </a:solidFill>
              </a:rPr>
              <a:t> </a:t>
            </a:r>
            <a:r>
              <a:rPr lang="en-US" sz="1600" dirty="0" err="1">
                <a:solidFill>
                  <a:schemeClr val="bg1"/>
                </a:solidFill>
              </a:rPr>
              <a:t>dapat</a:t>
            </a:r>
            <a:r>
              <a:rPr lang="en-US" sz="1600" dirty="0">
                <a:solidFill>
                  <a:schemeClr val="bg1"/>
                </a:solidFill>
              </a:rPr>
              <a:t> </a:t>
            </a:r>
            <a:r>
              <a:rPr lang="en-US" sz="1600" dirty="0" err="1">
                <a:solidFill>
                  <a:schemeClr val="bg1"/>
                </a:solidFill>
              </a:rPr>
              <a:t>menguji</a:t>
            </a:r>
            <a:r>
              <a:rPr lang="en-US" sz="1600" dirty="0">
                <a:solidFill>
                  <a:schemeClr val="bg1"/>
                </a:solidFill>
              </a:rPr>
              <a:t> </a:t>
            </a:r>
            <a:r>
              <a:rPr lang="en-US" sz="1600" dirty="0" err="1">
                <a:solidFill>
                  <a:schemeClr val="bg1"/>
                </a:solidFill>
              </a:rPr>
              <a:t>kecepatan</a:t>
            </a:r>
            <a:r>
              <a:rPr lang="en-US" sz="1600" dirty="0">
                <a:solidFill>
                  <a:schemeClr val="bg1"/>
                </a:solidFill>
              </a:rPr>
              <a:t> internet dan </a:t>
            </a:r>
            <a:r>
              <a:rPr lang="en-US" sz="1600" dirty="0" err="1">
                <a:solidFill>
                  <a:schemeClr val="bg1"/>
                </a:solidFill>
              </a:rPr>
              <a:t>performa</a:t>
            </a:r>
            <a:r>
              <a:rPr lang="en-US" sz="1600" dirty="0">
                <a:solidFill>
                  <a:schemeClr val="bg1"/>
                </a:solidFill>
              </a:rPr>
              <a:t> </a:t>
            </a:r>
            <a:r>
              <a:rPr lang="en-US" sz="1600" dirty="0" err="1">
                <a:solidFill>
                  <a:schemeClr val="bg1"/>
                </a:solidFill>
              </a:rPr>
              <a:t>koneksi</a:t>
            </a:r>
            <a:r>
              <a:rPr lang="en-US" sz="1600" dirty="0">
                <a:solidFill>
                  <a:schemeClr val="bg1"/>
                </a:solidFill>
              </a:rPr>
              <a:t> internet. Kami </a:t>
            </a:r>
            <a:r>
              <a:rPr lang="en-US" sz="1600" dirty="0" err="1">
                <a:solidFill>
                  <a:schemeClr val="bg1"/>
                </a:solidFill>
              </a:rPr>
              <a:t>menggunakan</a:t>
            </a:r>
            <a:r>
              <a:rPr lang="en-US" sz="1600" dirty="0">
                <a:solidFill>
                  <a:schemeClr val="bg1"/>
                </a:solidFill>
              </a:rPr>
              <a:t> Network Cell Info Lite </a:t>
            </a:r>
            <a:r>
              <a:rPr lang="en-US" sz="1600" dirty="0" err="1">
                <a:solidFill>
                  <a:schemeClr val="bg1"/>
                </a:solidFill>
              </a:rPr>
              <a:t>sebagai</a:t>
            </a:r>
            <a:r>
              <a:rPr lang="en-US" sz="1600" dirty="0">
                <a:solidFill>
                  <a:schemeClr val="bg1"/>
                </a:solidFill>
              </a:rPr>
              <a:t> </a:t>
            </a:r>
            <a:r>
              <a:rPr lang="en-US" sz="1600" dirty="0" err="1">
                <a:solidFill>
                  <a:schemeClr val="bg1"/>
                </a:solidFill>
              </a:rPr>
              <a:t>pengukur</a:t>
            </a:r>
            <a:r>
              <a:rPr lang="en-US" sz="1600" dirty="0">
                <a:solidFill>
                  <a:schemeClr val="bg1"/>
                </a:solidFill>
              </a:rPr>
              <a:t> </a:t>
            </a:r>
            <a:r>
              <a:rPr lang="en-US" sz="1600" dirty="0" err="1">
                <a:solidFill>
                  <a:schemeClr val="bg1"/>
                </a:solidFill>
              </a:rPr>
              <a:t>jarak</a:t>
            </a:r>
            <a:r>
              <a:rPr lang="en-US" sz="1600" dirty="0">
                <a:solidFill>
                  <a:schemeClr val="bg1"/>
                </a:solidFill>
              </a:rPr>
              <a:t> </a:t>
            </a:r>
            <a:r>
              <a:rPr lang="en-US" sz="1600" dirty="0" err="1">
                <a:solidFill>
                  <a:schemeClr val="bg1"/>
                </a:solidFill>
              </a:rPr>
              <a:t>antara</a:t>
            </a:r>
            <a:r>
              <a:rPr lang="en-US" sz="1600" dirty="0">
                <a:solidFill>
                  <a:schemeClr val="bg1"/>
                </a:solidFill>
              </a:rPr>
              <a:t> tower dan </a:t>
            </a:r>
            <a:r>
              <a:rPr lang="en-US" sz="1600" dirty="0" err="1">
                <a:solidFill>
                  <a:schemeClr val="bg1"/>
                </a:solidFill>
              </a:rPr>
              <a:t>pengguna</a:t>
            </a:r>
            <a:r>
              <a:rPr lang="en-US" sz="1600" dirty="0">
                <a:solidFill>
                  <a:schemeClr val="bg1"/>
                </a:solidFill>
              </a:rPr>
              <a:t> internet. Ping </a:t>
            </a:r>
            <a:r>
              <a:rPr lang="en-US" sz="1600" dirty="0" err="1">
                <a:solidFill>
                  <a:schemeClr val="bg1"/>
                </a:solidFill>
              </a:rPr>
              <a:t>adalah</a:t>
            </a:r>
            <a:r>
              <a:rPr lang="en-US" sz="1600" dirty="0">
                <a:solidFill>
                  <a:schemeClr val="bg1"/>
                </a:solidFill>
              </a:rPr>
              <a:t> </a:t>
            </a:r>
            <a:r>
              <a:rPr lang="en-US" sz="1600" dirty="0" err="1">
                <a:solidFill>
                  <a:schemeClr val="bg1"/>
                </a:solidFill>
              </a:rPr>
              <a:t>waktu</a:t>
            </a:r>
            <a:r>
              <a:rPr lang="en-US" sz="1600" dirty="0">
                <a:solidFill>
                  <a:schemeClr val="bg1"/>
                </a:solidFill>
              </a:rPr>
              <a:t> </a:t>
            </a:r>
            <a:r>
              <a:rPr lang="en-US" sz="1600" dirty="0" err="1">
                <a:solidFill>
                  <a:schemeClr val="bg1"/>
                </a:solidFill>
              </a:rPr>
              <a:t>reaksi</a:t>
            </a:r>
            <a:r>
              <a:rPr lang="en-US" sz="1600" dirty="0">
                <a:solidFill>
                  <a:schemeClr val="bg1"/>
                </a:solidFill>
              </a:rPr>
              <a:t> </a:t>
            </a:r>
            <a:r>
              <a:rPr lang="en-US" sz="1600" dirty="0" err="1">
                <a:solidFill>
                  <a:schemeClr val="bg1"/>
                </a:solidFill>
              </a:rPr>
              <a:t>koneksi</a:t>
            </a:r>
            <a:r>
              <a:rPr lang="en-US" sz="1600" dirty="0">
                <a:solidFill>
                  <a:schemeClr val="bg1"/>
                </a:solidFill>
              </a:rPr>
              <a:t>, </a:t>
            </a:r>
            <a:r>
              <a:rPr lang="en-US" sz="1600" dirty="0" err="1">
                <a:solidFill>
                  <a:schemeClr val="bg1"/>
                </a:solidFill>
              </a:rPr>
              <a:t>semakin</a:t>
            </a:r>
            <a:r>
              <a:rPr lang="en-US" sz="1600" dirty="0">
                <a:solidFill>
                  <a:schemeClr val="bg1"/>
                </a:solidFill>
              </a:rPr>
              <a:t> </a:t>
            </a:r>
            <a:r>
              <a:rPr lang="en-US" sz="1600" dirty="0" err="1">
                <a:solidFill>
                  <a:schemeClr val="bg1"/>
                </a:solidFill>
              </a:rPr>
              <a:t>rendah</a:t>
            </a:r>
            <a:r>
              <a:rPr lang="en-US" sz="1600" dirty="0">
                <a:solidFill>
                  <a:schemeClr val="bg1"/>
                </a:solidFill>
              </a:rPr>
              <a:t> </a:t>
            </a:r>
            <a:r>
              <a:rPr lang="en-US" sz="1600" dirty="0" err="1">
                <a:solidFill>
                  <a:schemeClr val="bg1"/>
                </a:solidFill>
              </a:rPr>
              <a:t>nilai</a:t>
            </a:r>
            <a:r>
              <a:rPr lang="en-US" sz="1600" dirty="0">
                <a:solidFill>
                  <a:schemeClr val="bg1"/>
                </a:solidFill>
              </a:rPr>
              <a:t> ping </a:t>
            </a:r>
            <a:r>
              <a:rPr lang="en-US" sz="1600" dirty="0" err="1">
                <a:solidFill>
                  <a:schemeClr val="bg1"/>
                </a:solidFill>
              </a:rPr>
              <a:t>semakin</a:t>
            </a:r>
            <a:r>
              <a:rPr lang="en-US" sz="1600" dirty="0">
                <a:solidFill>
                  <a:schemeClr val="bg1"/>
                </a:solidFill>
              </a:rPr>
              <a:t> </a:t>
            </a:r>
            <a:r>
              <a:rPr lang="en-US" sz="1600" dirty="0" err="1">
                <a:solidFill>
                  <a:schemeClr val="bg1"/>
                </a:solidFill>
              </a:rPr>
              <a:t>bagus</a:t>
            </a:r>
            <a:r>
              <a:rPr lang="en-US" sz="1600" dirty="0">
                <a:solidFill>
                  <a:schemeClr val="bg1"/>
                </a:solidFill>
              </a:rPr>
              <a:t> </a:t>
            </a:r>
            <a:r>
              <a:rPr lang="en-US" sz="1600" dirty="0" err="1">
                <a:solidFill>
                  <a:schemeClr val="bg1"/>
                </a:solidFill>
              </a:rPr>
              <a:t>kualitas</a:t>
            </a:r>
            <a:r>
              <a:rPr lang="en-US" sz="1600" dirty="0">
                <a:solidFill>
                  <a:schemeClr val="bg1"/>
                </a:solidFill>
              </a:rPr>
              <a:t> </a:t>
            </a:r>
            <a:r>
              <a:rPr lang="en-US" sz="1600" dirty="0" err="1">
                <a:solidFill>
                  <a:schemeClr val="bg1"/>
                </a:solidFill>
              </a:rPr>
              <a:t>kecepatan</a:t>
            </a:r>
            <a:r>
              <a:rPr lang="en-US" sz="1600" dirty="0">
                <a:solidFill>
                  <a:schemeClr val="bg1"/>
                </a:solidFill>
              </a:rPr>
              <a:t> internet.  </a:t>
            </a:r>
            <a:r>
              <a:rPr lang="en-US" sz="1600" dirty="0" err="1">
                <a:solidFill>
                  <a:schemeClr val="bg1"/>
                </a:solidFill>
              </a:rPr>
              <a:t>Faktor</a:t>
            </a:r>
            <a:r>
              <a:rPr lang="en-US" sz="1600" dirty="0">
                <a:solidFill>
                  <a:schemeClr val="bg1"/>
                </a:solidFill>
              </a:rPr>
              <a:t> yang </a:t>
            </a:r>
            <a:r>
              <a:rPr lang="en-US" sz="1600" dirty="0" err="1">
                <a:solidFill>
                  <a:schemeClr val="bg1"/>
                </a:solidFill>
              </a:rPr>
              <a:t>mempengaruhi</a:t>
            </a:r>
            <a:r>
              <a:rPr lang="en-US" sz="1600" dirty="0">
                <a:solidFill>
                  <a:schemeClr val="bg1"/>
                </a:solidFill>
              </a:rPr>
              <a:t> </a:t>
            </a:r>
            <a:r>
              <a:rPr lang="en-US" sz="1600" dirty="0" err="1">
                <a:solidFill>
                  <a:schemeClr val="bg1"/>
                </a:solidFill>
              </a:rPr>
              <a:t>kecepatan</a:t>
            </a:r>
            <a:r>
              <a:rPr lang="en-US" sz="1600" dirty="0">
                <a:solidFill>
                  <a:schemeClr val="bg1"/>
                </a:solidFill>
              </a:rPr>
              <a:t> internet </a:t>
            </a:r>
            <a:r>
              <a:rPr lang="en-US" sz="1600" dirty="0" err="1">
                <a:solidFill>
                  <a:schemeClr val="bg1"/>
                </a:solidFill>
              </a:rPr>
              <a:t>adalah</a:t>
            </a:r>
            <a:r>
              <a:rPr lang="en-US" sz="1600" dirty="0">
                <a:solidFill>
                  <a:schemeClr val="bg1"/>
                </a:solidFill>
              </a:rPr>
              <a:t> </a:t>
            </a:r>
            <a:r>
              <a:rPr lang="en-US" sz="1600" dirty="0" err="1">
                <a:solidFill>
                  <a:schemeClr val="bg1"/>
                </a:solidFill>
              </a:rPr>
              <a:t>perkembangan</a:t>
            </a:r>
            <a:r>
              <a:rPr lang="en-US" sz="1600" dirty="0">
                <a:solidFill>
                  <a:schemeClr val="bg1"/>
                </a:solidFill>
              </a:rPr>
              <a:t> </a:t>
            </a:r>
            <a:r>
              <a:rPr lang="en-US" sz="1600" dirty="0" err="1">
                <a:solidFill>
                  <a:schemeClr val="bg1"/>
                </a:solidFill>
              </a:rPr>
              <a:t>teknologi</a:t>
            </a:r>
            <a:r>
              <a:rPr lang="en-US" sz="1600" dirty="0">
                <a:solidFill>
                  <a:schemeClr val="bg1"/>
                </a:solidFill>
              </a:rPr>
              <a:t> </a:t>
            </a:r>
            <a:r>
              <a:rPr lang="en-US" sz="1600" dirty="0" err="1">
                <a:solidFill>
                  <a:schemeClr val="bg1"/>
                </a:solidFill>
              </a:rPr>
              <a:t>nirkabel</a:t>
            </a:r>
            <a:r>
              <a:rPr lang="en-US" sz="1600" dirty="0">
                <a:solidFill>
                  <a:schemeClr val="bg1"/>
                </a:solidFill>
              </a:rPr>
              <a:t>, </a:t>
            </a:r>
            <a:r>
              <a:rPr lang="en-US" sz="1600" dirty="0" err="1">
                <a:solidFill>
                  <a:schemeClr val="bg1"/>
                </a:solidFill>
              </a:rPr>
              <a:t>jumlah</a:t>
            </a:r>
            <a:r>
              <a:rPr lang="en-US" sz="1600" dirty="0">
                <a:solidFill>
                  <a:schemeClr val="bg1"/>
                </a:solidFill>
              </a:rPr>
              <a:t> </a:t>
            </a:r>
            <a:r>
              <a:rPr lang="en-US" sz="1600" dirty="0" err="1">
                <a:solidFill>
                  <a:schemeClr val="bg1"/>
                </a:solidFill>
              </a:rPr>
              <a:t>pemakai</a:t>
            </a:r>
            <a:r>
              <a:rPr lang="en-US" sz="1600" dirty="0">
                <a:solidFill>
                  <a:schemeClr val="bg1"/>
                </a:solidFill>
              </a:rPr>
              <a:t>, </a:t>
            </a:r>
            <a:r>
              <a:rPr lang="en-US" sz="1600" dirty="0" err="1">
                <a:solidFill>
                  <a:schemeClr val="bg1"/>
                </a:solidFill>
              </a:rPr>
              <a:t>Kondisi</a:t>
            </a:r>
            <a:r>
              <a:rPr lang="en-US" sz="1600" dirty="0">
                <a:solidFill>
                  <a:schemeClr val="bg1"/>
                </a:solidFill>
              </a:rPr>
              <a:t> website </a:t>
            </a:r>
            <a:r>
              <a:rPr lang="en-US" sz="1600" dirty="0" err="1">
                <a:solidFill>
                  <a:schemeClr val="bg1"/>
                </a:solidFill>
              </a:rPr>
              <a:t>tujuan</a:t>
            </a:r>
            <a:r>
              <a:rPr lang="en-US" sz="1600" dirty="0">
                <a:solidFill>
                  <a:schemeClr val="bg1"/>
                </a:solidFill>
              </a:rPr>
              <a:t>, dan </a:t>
            </a:r>
            <a:r>
              <a:rPr lang="en-US" sz="1600" dirty="0" err="1">
                <a:solidFill>
                  <a:schemeClr val="bg1"/>
                </a:solidFill>
              </a:rPr>
              <a:t>lokasi</a:t>
            </a:r>
            <a:r>
              <a:rPr lang="id-ID" sz="1600" dirty="0">
                <a:solidFill>
                  <a:schemeClr val="bg1"/>
                </a:solidFill>
              </a:rPr>
              <a:t> serta jarak dapat mempengaruhi faktor kecepatan, jarak dekat lebih efisien dibanding jarak jauh karena jarak dekat faktor penghalang dan sebagainya sangat minim karena berdekatan langsung dengan tower BTS itu sendiri. </a:t>
            </a:r>
            <a:r>
              <a:rPr lang="en-US" sz="1600" dirty="0">
                <a:solidFill>
                  <a:schemeClr val="bg1"/>
                </a:solidFill>
              </a:rPr>
              <a:t>Dari </a:t>
            </a:r>
            <a:r>
              <a:rPr lang="en-US" sz="1600" dirty="0" err="1">
                <a:solidFill>
                  <a:schemeClr val="bg1"/>
                </a:solidFill>
              </a:rPr>
              <a:t>berbagai</a:t>
            </a:r>
            <a:r>
              <a:rPr lang="en-US" sz="1600" dirty="0">
                <a:solidFill>
                  <a:schemeClr val="bg1"/>
                </a:solidFill>
              </a:rPr>
              <a:t> Analisa </a:t>
            </a:r>
            <a:r>
              <a:rPr lang="en-US" sz="1600" dirty="0" err="1">
                <a:solidFill>
                  <a:schemeClr val="bg1"/>
                </a:solidFill>
              </a:rPr>
              <a:t>dapat</a:t>
            </a:r>
            <a:r>
              <a:rPr lang="en-US" sz="1600" dirty="0">
                <a:solidFill>
                  <a:schemeClr val="bg1"/>
                </a:solidFill>
              </a:rPr>
              <a:t> </a:t>
            </a:r>
            <a:r>
              <a:rPr lang="en-US" sz="1600" dirty="0" err="1">
                <a:solidFill>
                  <a:schemeClr val="bg1"/>
                </a:solidFill>
              </a:rPr>
              <a:t>disimpulkan</a:t>
            </a:r>
            <a:r>
              <a:rPr lang="en-US" sz="1600" dirty="0">
                <a:solidFill>
                  <a:schemeClr val="bg1"/>
                </a:solidFill>
              </a:rPr>
              <a:t> </a:t>
            </a:r>
            <a:r>
              <a:rPr lang="en-US" sz="1600" dirty="0" err="1">
                <a:solidFill>
                  <a:schemeClr val="bg1"/>
                </a:solidFill>
              </a:rPr>
              <a:t>bahwa</a:t>
            </a:r>
            <a:r>
              <a:rPr lang="en-US" sz="1600" dirty="0">
                <a:solidFill>
                  <a:schemeClr val="bg1"/>
                </a:solidFill>
              </a:rPr>
              <a:t> </a:t>
            </a:r>
            <a:r>
              <a:rPr lang="en-US" sz="1600" dirty="0" err="1">
                <a:solidFill>
                  <a:schemeClr val="bg1"/>
                </a:solidFill>
              </a:rPr>
              <a:t>faktor</a:t>
            </a:r>
            <a:r>
              <a:rPr lang="en-US" sz="1600" dirty="0">
                <a:solidFill>
                  <a:schemeClr val="bg1"/>
                </a:solidFill>
              </a:rPr>
              <a:t> yang paling </a:t>
            </a:r>
            <a:r>
              <a:rPr lang="en-US" sz="1600" dirty="0" err="1">
                <a:solidFill>
                  <a:schemeClr val="bg1"/>
                </a:solidFill>
              </a:rPr>
              <a:t>menonjol</a:t>
            </a:r>
            <a:r>
              <a:rPr lang="en-US" sz="1600" dirty="0">
                <a:solidFill>
                  <a:schemeClr val="bg1"/>
                </a:solidFill>
              </a:rPr>
              <a:t> </a:t>
            </a:r>
            <a:r>
              <a:rPr lang="en-US" sz="1600" dirty="0" err="1">
                <a:solidFill>
                  <a:schemeClr val="bg1"/>
                </a:solidFill>
              </a:rPr>
              <a:t>dalam</a:t>
            </a:r>
            <a:r>
              <a:rPr lang="en-US" sz="1600" dirty="0">
                <a:solidFill>
                  <a:schemeClr val="bg1"/>
                </a:solidFill>
              </a:rPr>
              <a:t> </a:t>
            </a:r>
            <a:r>
              <a:rPr lang="en-US" sz="1600" dirty="0" err="1">
                <a:solidFill>
                  <a:schemeClr val="bg1"/>
                </a:solidFill>
              </a:rPr>
              <a:t>mempengaruhi</a:t>
            </a:r>
            <a:r>
              <a:rPr lang="en-US" sz="1600" dirty="0">
                <a:solidFill>
                  <a:schemeClr val="bg1"/>
                </a:solidFill>
              </a:rPr>
              <a:t> </a:t>
            </a:r>
            <a:r>
              <a:rPr lang="en-US" sz="1600" dirty="0" err="1">
                <a:solidFill>
                  <a:schemeClr val="bg1"/>
                </a:solidFill>
              </a:rPr>
              <a:t>kecepatan</a:t>
            </a:r>
            <a:r>
              <a:rPr lang="en-US" sz="1600" dirty="0">
                <a:solidFill>
                  <a:schemeClr val="bg1"/>
                </a:solidFill>
              </a:rPr>
              <a:t> internet </a:t>
            </a:r>
            <a:r>
              <a:rPr lang="en-US" sz="1600" dirty="0" err="1">
                <a:solidFill>
                  <a:schemeClr val="bg1"/>
                </a:solidFill>
              </a:rPr>
              <a:t>adalah</a:t>
            </a:r>
            <a:r>
              <a:rPr lang="en-US" sz="1600" dirty="0">
                <a:solidFill>
                  <a:schemeClr val="bg1"/>
                </a:solidFill>
              </a:rPr>
              <a:t> </a:t>
            </a:r>
            <a:r>
              <a:rPr lang="en-US" sz="1600" dirty="0" err="1">
                <a:solidFill>
                  <a:schemeClr val="bg1"/>
                </a:solidFill>
              </a:rPr>
              <a:t>jarak</a:t>
            </a:r>
            <a:r>
              <a:rPr lang="en-US" sz="1600" dirty="0">
                <a:solidFill>
                  <a:schemeClr val="bg1"/>
                </a:solidFill>
              </a:rPr>
              <a:t> </a:t>
            </a:r>
            <a:r>
              <a:rPr lang="en-US" sz="1600" dirty="0" err="1">
                <a:solidFill>
                  <a:schemeClr val="bg1"/>
                </a:solidFill>
              </a:rPr>
              <a:t>antar</a:t>
            </a:r>
            <a:r>
              <a:rPr lang="en-US" sz="1600" dirty="0">
                <a:solidFill>
                  <a:schemeClr val="bg1"/>
                </a:solidFill>
              </a:rPr>
              <a:t> tower dan </a:t>
            </a:r>
            <a:r>
              <a:rPr lang="en-US" sz="1600" dirty="0" err="1">
                <a:solidFill>
                  <a:schemeClr val="bg1"/>
                </a:solidFill>
              </a:rPr>
              <a:t>pengguna</a:t>
            </a:r>
            <a:r>
              <a:rPr lang="en-US" sz="1600" dirty="0">
                <a:solidFill>
                  <a:schemeClr val="bg1"/>
                </a:solidFill>
              </a:rPr>
              <a:t> internet, </a:t>
            </a:r>
            <a:r>
              <a:rPr lang="en-US" sz="1600" dirty="0" err="1">
                <a:solidFill>
                  <a:schemeClr val="bg1"/>
                </a:solidFill>
              </a:rPr>
              <a:t>lokasi</a:t>
            </a:r>
            <a:r>
              <a:rPr lang="en-US" sz="1600" dirty="0">
                <a:solidFill>
                  <a:schemeClr val="bg1"/>
                </a:solidFill>
              </a:rPr>
              <a:t>, </a:t>
            </a:r>
            <a:r>
              <a:rPr lang="en-US" sz="1600" dirty="0" err="1">
                <a:solidFill>
                  <a:schemeClr val="bg1"/>
                </a:solidFill>
              </a:rPr>
              <a:t>jumlah</a:t>
            </a:r>
            <a:r>
              <a:rPr lang="en-US" sz="1600" dirty="0">
                <a:solidFill>
                  <a:schemeClr val="bg1"/>
                </a:solidFill>
              </a:rPr>
              <a:t> </a:t>
            </a:r>
            <a:r>
              <a:rPr lang="en-US" sz="1600" dirty="0" err="1">
                <a:solidFill>
                  <a:schemeClr val="bg1"/>
                </a:solidFill>
              </a:rPr>
              <a:t>pemakai</a:t>
            </a:r>
            <a:r>
              <a:rPr lang="en-US" sz="1600" dirty="0">
                <a:solidFill>
                  <a:schemeClr val="bg1"/>
                </a:solidFill>
              </a:rPr>
              <a:t>, dan </a:t>
            </a:r>
            <a:r>
              <a:rPr lang="en-US" sz="1600" dirty="0" err="1">
                <a:solidFill>
                  <a:schemeClr val="bg1"/>
                </a:solidFill>
              </a:rPr>
              <a:t>nilai</a:t>
            </a:r>
            <a:r>
              <a:rPr lang="en-US" sz="1600" dirty="0">
                <a:solidFill>
                  <a:schemeClr val="bg1"/>
                </a:solidFill>
              </a:rPr>
              <a:t> ping yang </a:t>
            </a:r>
            <a:r>
              <a:rPr lang="en-US" sz="1600" dirty="0" err="1">
                <a:solidFill>
                  <a:schemeClr val="bg1"/>
                </a:solidFill>
              </a:rPr>
              <a:t>kecil</a:t>
            </a:r>
            <a:r>
              <a:rPr lang="en-US" sz="1600" dirty="0">
                <a:solidFill>
                  <a:schemeClr val="bg1"/>
                </a:solidFill>
              </a:rPr>
              <a:t>. </a:t>
            </a:r>
            <a:r>
              <a:rPr lang="en-US" sz="1600" dirty="0" err="1">
                <a:solidFill>
                  <a:schemeClr val="bg1"/>
                </a:solidFill>
              </a:rPr>
              <a:t>Kecepatan</a:t>
            </a:r>
            <a:r>
              <a:rPr lang="en-US" sz="1600" dirty="0">
                <a:solidFill>
                  <a:schemeClr val="bg1"/>
                </a:solidFill>
              </a:rPr>
              <a:t> internet yang paling </a:t>
            </a:r>
            <a:r>
              <a:rPr lang="en-US" sz="1600" dirty="0" err="1">
                <a:solidFill>
                  <a:schemeClr val="bg1"/>
                </a:solidFill>
              </a:rPr>
              <a:t>cepat</a:t>
            </a:r>
            <a:r>
              <a:rPr lang="en-US" sz="1600" dirty="0">
                <a:solidFill>
                  <a:schemeClr val="bg1"/>
                </a:solidFill>
              </a:rPr>
              <a:t> </a:t>
            </a:r>
            <a:r>
              <a:rPr lang="en-US" sz="1600" dirty="0" err="1">
                <a:solidFill>
                  <a:schemeClr val="bg1"/>
                </a:solidFill>
              </a:rPr>
              <a:t>menurut</a:t>
            </a:r>
            <a:r>
              <a:rPr lang="en-US" sz="1600" dirty="0">
                <a:solidFill>
                  <a:schemeClr val="bg1"/>
                </a:solidFill>
              </a:rPr>
              <a:t> </a:t>
            </a:r>
            <a:r>
              <a:rPr lang="en-US" sz="1600" dirty="0" err="1">
                <a:solidFill>
                  <a:schemeClr val="bg1"/>
                </a:solidFill>
              </a:rPr>
              <a:t>analisa</a:t>
            </a:r>
            <a:r>
              <a:rPr lang="en-US" sz="1600" dirty="0">
                <a:solidFill>
                  <a:schemeClr val="bg1"/>
                </a:solidFill>
              </a:rPr>
              <a:t> kami </a:t>
            </a:r>
            <a:r>
              <a:rPr lang="en-US" sz="1600" dirty="0" err="1">
                <a:solidFill>
                  <a:schemeClr val="bg1"/>
                </a:solidFill>
              </a:rPr>
              <a:t>adalah</a:t>
            </a:r>
            <a:r>
              <a:rPr lang="en-US" sz="1600" dirty="0">
                <a:solidFill>
                  <a:schemeClr val="bg1"/>
                </a:solidFill>
              </a:rPr>
              <a:t> </a:t>
            </a:r>
            <a:r>
              <a:rPr lang="en-US" sz="1600" dirty="0" err="1">
                <a:solidFill>
                  <a:schemeClr val="bg1"/>
                </a:solidFill>
              </a:rPr>
              <a:t>daerah</a:t>
            </a:r>
            <a:r>
              <a:rPr lang="en-US" sz="1600" dirty="0">
                <a:solidFill>
                  <a:schemeClr val="bg1"/>
                </a:solidFill>
              </a:rPr>
              <a:t> </a:t>
            </a:r>
            <a:r>
              <a:rPr lang="en-US" sz="1600" dirty="0" err="1">
                <a:solidFill>
                  <a:schemeClr val="bg1"/>
                </a:solidFill>
              </a:rPr>
              <a:t>Lempuing</a:t>
            </a:r>
            <a:r>
              <a:rPr lang="en-US" sz="1600" dirty="0">
                <a:solidFill>
                  <a:schemeClr val="bg1"/>
                </a:solidFill>
              </a:rPr>
              <a:t>. Hal </a:t>
            </a:r>
            <a:r>
              <a:rPr lang="en-US" sz="1600" dirty="0" err="1">
                <a:solidFill>
                  <a:schemeClr val="bg1"/>
                </a:solidFill>
              </a:rPr>
              <a:t>ini</a:t>
            </a:r>
            <a:r>
              <a:rPr lang="en-US" sz="1600" dirty="0">
                <a:solidFill>
                  <a:schemeClr val="bg1"/>
                </a:solidFill>
              </a:rPr>
              <a:t> </a:t>
            </a:r>
            <a:r>
              <a:rPr lang="en-US" sz="1600" dirty="0" err="1">
                <a:solidFill>
                  <a:schemeClr val="bg1"/>
                </a:solidFill>
              </a:rPr>
              <a:t>dipengaruhi</a:t>
            </a:r>
            <a:r>
              <a:rPr lang="en-US" sz="1600" dirty="0">
                <a:solidFill>
                  <a:schemeClr val="bg1"/>
                </a:solidFill>
              </a:rPr>
              <a:t> oleh </a:t>
            </a:r>
            <a:r>
              <a:rPr lang="en-US" sz="1600" dirty="0" err="1">
                <a:solidFill>
                  <a:schemeClr val="bg1"/>
                </a:solidFill>
              </a:rPr>
              <a:t>lokasi</a:t>
            </a:r>
            <a:r>
              <a:rPr lang="en-US" sz="1600" dirty="0">
                <a:solidFill>
                  <a:schemeClr val="bg1"/>
                </a:solidFill>
              </a:rPr>
              <a:t>, </a:t>
            </a:r>
            <a:r>
              <a:rPr lang="en-US" sz="1600" dirty="0" err="1">
                <a:solidFill>
                  <a:schemeClr val="bg1"/>
                </a:solidFill>
              </a:rPr>
              <a:t>jumlah</a:t>
            </a:r>
            <a:r>
              <a:rPr lang="en-US" sz="1600" dirty="0">
                <a:solidFill>
                  <a:schemeClr val="bg1"/>
                </a:solidFill>
              </a:rPr>
              <a:t> </a:t>
            </a:r>
            <a:r>
              <a:rPr lang="en-US" sz="1600" dirty="0" err="1">
                <a:solidFill>
                  <a:schemeClr val="bg1"/>
                </a:solidFill>
              </a:rPr>
              <a:t>pemakai</a:t>
            </a:r>
            <a:r>
              <a:rPr lang="en-US" sz="1600" dirty="0">
                <a:solidFill>
                  <a:schemeClr val="bg1"/>
                </a:solidFill>
              </a:rPr>
              <a:t>, dan </a:t>
            </a:r>
            <a:r>
              <a:rPr lang="en-US" sz="1600" dirty="0" err="1">
                <a:solidFill>
                  <a:schemeClr val="bg1"/>
                </a:solidFill>
              </a:rPr>
              <a:t>nilai</a:t>
            </a:r>
            <a:r>
              <a:rPr lang="en-US" sz="1600" dirty="0">
                <a:solidFill>
                  <a:schemeClr val="bg1"/>
                </a:solidFill>
              </a:rPr>
              <a:t> ping yang </a:t>
            </a:r>
            <a:r>
              <a:rPr lang="en-US" sz="1600" dirty="0" err="1">
                <a:solidFill>
                  <a:schemeClr val="bg1"/>
                </a:solidFill>
              </a:rPr>
              <a:t>kecil</a:t>
            </a:r>
            <a:r>
              <a:rPr lang="en-US" sz="1600" dirty="0">
                <a:solidFill>
                  <a:schemeClr val="bg1"/>
                </a:solidFill>
              </a:rPr>
              <a:t>.</a:t>
            </a:r>
            <a:r>
              <a:rPr lang="id-ID" sz="1600" dirty="0">
                <a:solidFill>
                  <a:schemeClr val="bg1"/>
                </a:solidFill>
              </a:rPr>
              <a:t> Di lempuing penggunaan jaringan telkomsel sudah pada jaringan 4G+ bisa disimpulkan bahwa jarak dapat mempengaruhi faktor kecepatan dilempuing dengan jarak lebih dekat lebih efisien dibanding jarak jauh karena jarak dekat faktor penghalang dan sebagainya sangat minim karena berdekatan langsung dengan tower BTS itu sendiri.</a:t>
            </a:r>
          </a:p>
          <a:p>
            <a:pPr algn="just"/>
            <a:endParaRPr lang="id-ID" sz="1600" dirty="0">
              <a:solidFill>
                <a:schemeClr val="bg1"/>
              </a:solidFill>
            </a:endParaRPr>
          </a:p>
          <a:p>
            <a:pPr algn="just"/>
            <a:endParaRPr lang="en-US" sz="1600" dirty="0">
              <a:solidFill>
                <a:schemeClr val="bg1"/>
              </a:solidFill>
            </a:endParaRPr>
          </a:p>
        </p:txBody>
      </p:sp>
    </p:spTree>
    <p:extLst>
      <p:ext uri="{BB962C8B-B14F-4D97-AF65-F5344CB8AC3E}">
        <p14:creationId xmlns:p14="http://schemas.microsoft.com/office/powerpoint/2010/main" val="54056689"/>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ctrTitle" idx="4294967295"/>
          </p:nvPr>
        </p:nvSpPr>
        <p:spPr>
          <a:xfrm>
            <a:off x="437765" y="467978"/>
            <a:ext cx="6762288" cy="928500"/>
          </a:xfrm>
          <a:prstGeom prst="rect">
            <a:avLst/>
          </a:prstGeom>
        </p:spPr>
        <p:txBody>
          <a:bodyPr spcFirstLastPara="1" wrap="square" lIns="0" tIns="0" rIns="0" bIns="0" anchor="b" anchorCtr="0">
            <a:noAutofit/>
          </a:bodyPr>
          <a:lstStyle/>
          <a:p>
            <a:pPr lvl="0"/>
            <a:r>
              <a:rPr lang="en-US" sz="3600" dirty="0"/>
              <a:t>BTS TELKOMSEL DI BATURAJA </a:t>
            </a:r>
            <a:endParaRPr sz="3600"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pic>
        <p:nvPicPr>
          <p:cNvPr id="3" name="Picture 2">
            <a:extLst>
              <a:ext uri="{FF2B5EF4-FFF2-40B4-BE49-F238E27FC236}">
                <a16:creationId xmlns:a16="http://schemas.microsoft.com/office/drawing/2014/main" id="{6EB6E34F-5B48-EB4A-955D-CBA98569C5B2}"/>
              </a:ext>
            </a:extLst>
          </p:cNvPr>
          <p:cNvPicPr>
            <a:picLocks noChangeAspect="1"/>
          </p:cNvPicPr>
          <p:nvPr/>
        </p:nvPicPr>
        <p:blipFill>
          <a:blip r:embed="rId3"/>
          <a:stretch>
            <a:fillRect/>
          </a:stretch>
        </p:blipFill>
        <p:spPr>
          <a:xfrm>
            <a:off x="3143089" y="1384103"/>
            <a:ext cx="2548027" cy="3397370"/>
          </a:xfrm>
          <a:prstGeom prst="rect">
            <a:avLst/>
          </a:prstGeom>
        </p:spPr>
      </p:pic>
    </p:spTree>
    <p:extLst>
      <p:ext uri="{BB962C8B-B14F-4D97-AF65-F5344CB8AC3E}">
        <p14:creationId xmlns:p14="http://schemas.microsoft.com/office/powerpoint/2010/main" val="309877634"/>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ctrTitle" idx="4294967295"/>
          </p:nvPr>
        </p:nvSpPr>
        <p:spPr>
          <a:xfrm>
            <a:off x="437766" y="467978"/>
            <a:ext cx="5197722" cy="928500"/>
          </a:xfrm>
          <a:prstGeom prst="rect">
            <a:avLst/>
          </a:prstGeom>
        </p:spPr>
        <p:txBody>
          <a:bodyPr spcFirstLastPara="1" wrap="square" lIns="0" tIns="0" rIns="0" bIns="0" anchor="b" anchorCtr="0">
            <a:noAutofit/>
          </a:bodyPr>
          <a:lstStyle/>
          <a:p>
            <a:pPr lvl="0"/>
            <a:r>
              <a:rPr lang="en-ID" sz="3600" dirty="0">
                <a:solidFill>
                  <a:schemeClr val="bg1"/>
                </a:solidFill>
              </a:rPr>
              <a:t>Jarak </a:t>
            </a:r>
            <a:r>
              <a:rPr lang="en-ID" sz="3600" dirty="0" err="1">
                <a:solidFill>
                  <a:schemeClr val="bg1"/>
                </a:solidFill>
              </a:rPr>
              <a:t>pengukuran</a:t>
            </a:r>
            <a:r>
              <a:rPr lang="en-ID" sz="3600" dirty="0">
                <a:solidFill>
                  <a:schemeClr val="bg1"/>
                </a:solidFill>
              </a:rPr>
              <a:t> </a:t>
            </a:r>
            <a:r>
              <a:rPr lang="en-ID" sz="3600" dirty="0" err="1">
                <a:solidFill>
                  <a:schemeClr val="bg1"/>
                </a:solidFill>
              </a:rPr>
              <a:t>dari</a:t>
            </a:r>
            <a:r>
              <a:rPr lang="en-ID" sz="3600" dirty="0">
                <a:solidFill>
                  <a:schemeClr val="bg1"/>
                </a:solidFill>
              </a:rPr>
              <a:t> BTS TELKOMSEL</a:t>
            </a:r>
            <a:endParaRPr sz="3600"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4" name="Picture 3">
            <a:extLst>
              <a:ext uri="{FF2B5EF4-FFF2-40B4-BE49-F238E27FC236}">
                <a16:creationId xmlns:a16="http://schemas.microsoft.com/office/drawing/2014/main" id="{A8AA08B7-9BEC-C24F-A1FB-666BB20245D1}"/>
              </a:ext>
            </a:extLst>
          </p:cNvPr>
          <p:cNvPicPr>
            <a:picLocks noChangeAspect="1"/>
          </p:cNvPicPr>
          <p:nvPr/>
        </p:nvPicPr>
        <p:blipFill>
          <a:blip r:embed="rId3"/>
          <a:stretch>
            <a:fillRect/>
          </a:stretch>
        </p:blipFill>
        <p:spPr>
          <a:xfrm>
            <a:off x="4467018" y="932228"/>
            <a:ext cx="2336939" cy="4154557"/>
          </a:xfrm>
          <a:prstGeom prst="rect">
            <a:avLst/>
          </a:prstGeom>
        </p:spPr>
      </p:pic>
    </p:spTree>
    <p:extLst>
      <p:ext uri="{BB962C8B-B14F-4D97-AF65-F5344CB8AC3E}">
        <p14:creationId xmlns:p14="http://schemas.microsoft.com/office/powerpoint/2010/main" val="1568454330"/>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ctrTitle" idx="4294967295"/>
          </p:nvPr>
        </p:nvSpPr>
        <p:spPr>
          <a:xfrm>
            <a:off x="486180" y="568463"/>
            <a:ext cx="6274533" cy="928500"/>
          </a:xfrm>
          <a:prstGeom prst="rect">
            <a:avLst/>
          </a:prstGeom>
        </p:spPr>
        <p:txBody>
          <a:bodyPr spcFirstLastPara="1" wrap="square" lIns="0" tIns="0" rIns="0" bIns="0" anchor="b" anchorCtr="0">
            <a:noAutofit/>
          </a:bodyPr>
          <a:lstStyle/>
          <a:p>
            <a:pPr lvl="0"/>
            <a:r>
              <a:rPr lang="en-ID" dirty="0" err="1">
                <a:solidFill>
                  <a:schemeClr val="bg1"/>
                </a:solidFill>
              </a:rPr>
              <a:t>Kecepatan</a:t>
            </a:r>
            <a:r>
              <a:rPr lang="en-ID" dirty="0">
                <a:solidFill>
                  <a:schemeClr val="bg1"/>
                </a:solidFill>
              </a:rPr>
              <a:t> </a:t>
            </a:r>
            <a:r>
              <a:rPr lang="en-ID" dirty="0" err="1">
                <a:solidFill>
                  <a:schemeClr val="bg1"/>
                </a:solidFill>
              </a:rPr>
              <a:t>dari</a:t>
            </a:r>
            <a:r>
              <a:rPr lang="en-ID" dirty="0">
                <a:solidFill>
                  <a:schemeClr val="bg1"/>
                </a:solidFill>
              </a:rPr>
              <a:t> provider TELKOMSEL </a:t>
            </a:r>
            <a:r>
              <a:rPr lang="en-ID" dirty="0" err="1">
                <a:solidFill>
                  <a:schemeClr val="bg1"/>
                </a:solidFill>
              </a:rPr>
              <a:t>menggunakan</a:t>
            </a:r>
            <a:r>
              <a:rPr lang="en-ID" dirty="0">
                <a:solidFill>
                  <a:schemeClr val="bg1"/>
                </a:solidFill>
              </a:rPr>
              <a:t> </a:t>
            </a:r>
            <a:r>
              <a:rPr lang="en-ID" dirty="0" err="1">
                <a:solidFill>
                  <a:schemeClr val="bg1"/>
                </a:solidFill>
              </a:rPr>
              <a:t>speedtest</a:t>
            </a:r>
            <a:r>
              <a:rPr lang="en-ID" dirty="0">
                <a:solidFill>
                  <a:schemeClr val="bg1"/>
                </a:solidFill>
              </a:rPr>
              <a:t> </a:t>
            </a:r>
            <a:r>
              <a:rPr lang="en-ID" dirty="0" err="1">
                <a:solidFill>
                  <a:schemeClr val="bg1"/>
                </a:solidFill>
              </a:rPr>
              <a:t>ookla</a:t>
            </a:r>
            <a:endParaRPr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3" name="Picture 2">
            <a:extLst>
              <a:ext uri="{FF2B5EF4-FFF2-40B4-BE49-F238E27FC236}">
                <a16:creationId xmlns:a16="http://schemas.microsoft.com/office/drawing/2014/main" id="{B89BA4F2-E93F-4643-AE5E-BE6DB2352D5F}"/>
              </a:ext>
            </a:extLst>
          </p:cNvPr>
          <p:cNvPicPr>
            <a:picLocks noChangeAspect="1"/>
          </p:cNvPicPr>
          <p:nvPr/>
        </p:nvPicPr>
        <p:blipFill>
          <a:blip r:embed="rId3"/>
          <a:stretch>
            <a:fillRect/>
          </a:stretch>
        </p:blipFill>
        <p:spPr>
          <a:xfrm>
            <a:off x="4140272" y="1119485"/>
            <a:ext cx="2152781" cy="3827166"/>
          </a:xfrm>
          <a:prstGeom prst="rect">
            <a:avLst/>
          </a:prstGeom>
        </p:spPr>
      </p:pic>
    </p:spTree>
    <p:extLst>
      <p:ext uri="{BB962C8B-B14F-4D97-AF65-F5344CB8AC3E}">
        <p14:creationId xmlns:p14="http://schemas.microsoft.com/office/powerpoint/2010/main" val="3904840407"/>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ctrTitle" idx="4294967295"/>
          </p:nvPr>
        </p:nvSpPr>
        <p:spPr>
          <a:xfrm>
            <a:off x="486180" y="568463"/>
            <a:ext cx="6326602" cy="928500"/>
          </a:xfrm>
          <a:prstGeom prst="rect">
            <a:avLst/>
          </a:prstGeom>
        </p:spPr>
        <p:txBody>
          <a:bodyPr spcFirstLastPara="1" wrap="square" lIns="0" tIns="0" rIns="0" bIns="0" anchor="b" anchorCtr="0">
            <a:noAutofit/>
          </a:bodyPr>
          <a:lstStyle/>
          <a:p>
            <a:pPr lvl="0" algn="just"/>
            <a:r>
              <a:rPr lang="en-ID" dirty="0">
                <a:solidFill>
                  <a:schemeClr val="bg1"/>
                </a:solidFill>
              </a:rPr>
              <a:t>Data yang </a:t>
            </a:r>
            <a:r>
              <a:rPr lang="en-ID" dirty="0" err="1">
                <a:solidFill>
                  <a:schemeClr val="bg1"/>
                </a:solidFill>
              </a:rPr>
              <a:t>didapat</a:t>
            </a:r>
            <a:r>
              <a:rPr lang="en-ID" dirty="0">
                <a:solidFill>
                  <a:schemeClr val="bg1"/>
                </a:solidFill>
              </a:rPr>
              <a:t> </a:t>
            </a:r>
            <a:r>
              <a:rPr lang="en-ID" dirty="0" err="1">
                <a:solidFill>
                  <a:schemeClr val="bg1"/>
                </a:solidFill>
              </a:rPr>
              <a:t>setelah</a:t>
            </a:r>
            <a:r>
              <a:rPr lang="en-ID" dirty="0">
                <a:solidFill>
                  <a:schemeClr val="bg1"/>
                </a:solidFill>
              </a:rPr>
              <a:t> </a:t>
            </a:r>
            <a:r>
              <a:rPr lang="en-ID" dirty="0" err="1">
                <a:solidFill>
                  <a:schemeClr val="bg1"/>
                </a:solidFill>
              </a:rPr>
              <a:t>dari</a:t>
            </a:r>
            <a:r>
              <a:rPr lang="en-ID" dirty="0">
                <a:solidFill>
                  <a:schemeClr val="bg1"/>
                </a:solidFill>
              </a:rPr>
              <a:t> </a:t>
            </a:r>
            <a:r>
              <a:rPr lang="en-ID" dirty="0" err="1">
                <a:solidFill>
                  <a:schemeClr val="bg1"/>
                </a:solidFill>
              </a:rPr>
              <a:t>sebuah</a:t>
            </a:r>
            <a:r>
              <a:rPr lang="en-ID" dirty="0">
                <a:solidFill>
                  <a:schemeClr val="bg1"/>
                </a:solidFill>
              </a:rPr>
              <a:t> Analisa </a:t>
            </a:r>
            <a:r>
              <a:rPr lang="en-ID" dirty="0" err="1">
                <a:solidFill>
                  <a:schemeClr val="bg1"/>
                </a:solidFill>
              </a:rPr>
              <a:t>bts</a:t>
            </a:r>
            <a:r>
              <a:rPr lang="en-ID" dirty="0">
                <a:solidFill>
                  <a:schemeClr val="bg1"/>
                </a:solidFill>
              </a:rPr>
              <a:t> TELKOMSEL Di </a:t>
            </a:r>
            <a:r>
              <a:rPr lang="en-ID" dirty="0" err="1">
                <a:solidFill>
                  <a:schemeClr val="bg1"/>
                </a:solidFill>
              </a:rPr>
              <a:t>Baturaja</a:t>
            </a:r>
            <a:endParaRPr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dirty="0"/>
          </a:p>
        </p:txBody>
      </p:sp>
      <p:graphicFrame>
        <p:nvGraphicFramePr>
          <p:cNvPr id="5" name="Table 6">
            <a:extLst>
              <a:ext uri="{FF2B5EF4-FFF2-40B4-BE49-F238E27FC236}">
                <a16:creationId xmlns:a16="http://schemas.microsoft.com/office/drawing/2014/main" id="{4ABF1F10-5D4D-6B4B-99BB-4FDE50C65639}"/>
              </a:ext>
            </a:extLst>
          </p:cNvPr>
          <p:cNvGraphicFramePr>
            <a:graphicFrameLocks noGrp="1"/>
          </p:cNvGraphicFramePr>
          <p:nvPr>
            <p:extLst>
              <p:ext uri="{D42A27DB-BD31-4B8C-83A1-F6EECF244321}">
                <p14:modId xmlns:p14="http://schemas.microsoft.com/office/powerpoint/2010/main" val="2044034982"/>
              </p:ext>
            </p:extLst>
          </p:nvPr>
        </p:nvGraphicFramePr>
        <p:xfrm>
          <a:off x="486179" y="1942297"/>
          <a:ext cx="6798876" cy="2090453"/>
        </p:xfrm>
        <a:graphic>
          <a:graphicData uri="http://schemas.openxmlformats.org/drawingml/2006/table">
            <a:tbl>
              <a:tblPr firstRow="1" bandRow="1">
                <a:tableStyleId>{59D14777-D9D1-4D02-8C90-19E148ECB9B3}</a:tableStyleId>
              </a:tblPr>
              <a:tblGrid>
                <a:gridCol w="1699719">
                  <a:extLst>
                    <a:ext uri="{9D8B030D-6E8A-4147-A177-3AD203B41FA5}">
                      <a16:colId xmlns:a16="http://schemas.microsoft.com/office/drawing/2014/main" val="524113751"/>
                    </a:ext>
                  </a:extLst>
                </a:gridCol>
                <a:gridCol w="1699719">
                  <a:extLst>
                    <a:ext uri="{9D8B030D-6E8A-4147-A177-3AD203B41FA5}">
                      <a16:colId xmlns:a16="http://schemas.microsoft.com/office/drawing/2014/main" val="2025182477"/>
                    </a:ext>
                  </a:extLst>
                </a:gridCol>
                <a:gridCol w="1699719">
                  <a:extLst>
                    <a:ext uri="{9D8B030D-6E8A-4147-A177-3AD203B41FA5}">
                      <a16:colId xmlns:a16="http://schemas.microsoft.com/office/drawing/2014/main" val="3692496894"/>
                    </a:ext>
                  </a:extLst>
                </a:gridCol>
                <a:gridCol w="1699719">
                  <a:extLst>
                    <a:ext uri="{9D8B030D-6E8A-4147-A177-3AD203B41FA5}">
                      <a16:colId xmlns:a16="http://schemas.microsoft.com/office/drawing/2014/main" val="100664938"/>
                    </a:ext>
                  </a:extLst>
                </a:gridCol>
              </a:tblGrid>
              <a:tr h="469307">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D" b="1" dirty="0"/>
                        <a:t> Provider</a:t>
                      </a:r>
                      <a:endParaRPr lang="en-US" dirty="0"/>
                    </a:p>
                  </a:txBody>
                  <a:tcPr/>
                </a:tc>
                <a:tc>
                  <a:txBody>
                    <a:bodyPr/>
                    <a:lstStyle/>
                    <a:p>
                      <a:r>
                        <a:rPr lang="en-US" b="1" dirty="0"/>
                        <a:t>dBm</a:t>
                      </a:r>
                    </a:p>
                  </a:txBody>
                  <a:tcPr/>
                </a:tc>
                <a:tc>
                  <a:txBody>
                    <a:bodyPr/>
                    <a:lstStyle/>
                    <a:p>
                      <a:r>
                        <a:rPr lang="en-US" b="1" dirty="0"/>
                        <a:t>Speed test</a:t>
                      </a:r>
                    </a:p>
                  </a:txBody>
                  <a:tcPr/>
                </a:tc>
                <a:tc>
                  <a:txBody>
                    <a:bodyPr/>
                    <a:lstStyle/>
                    <a:p>
                      <a:r>
                        <a:rPr lang="en-US" dirty="0"/>
                        <a:t>Analisa</a:t>
                      </a:r>
                    </a:p>
                  </a:txBody>
                  <a:tcPr/>
                </a:tc>
                <a:extLst>
                  <a:ext uri="{0D108BD9-81ED-4DB2-BD59-A6C34878D82A}">
                    <a16:rowId xmlns:a16="http://schemas.microsoft.com/office/drawing/2014/main" val="3519301763"/>
                  </a:ext>
                </a:extLst>
              </a:tr>
              <a:tr h="1621146">
                <a:tc>
                  <a:txBody>
                    <a:bodyPr/>
                    <a:lstStyle/>
                    <a:p>
                      <a:r>
                        <a:rPr lang="en-US" dirty="0" err="1"/>
                        <a:t>Telkomsel</a:t>
                      </a:r>
                      <a:endParaRPr lang="en-US" dirty="0"/>
                    </a:p>
                  </a:txBody>
                  <a:tcPr/>
                </a:tc>
                <a:tc>
                  <a:txBody>
                    <a:bodyPr/>
                    <a:lstStyle/>
                    <a:p>
                      <a:r>
                        <a:rPr lang="en-US" dirty="0"/>
                        <a:t>-101 dBm</a:t>
                      </a:r>
                    </a:p>
                  </a:txBody>
                  <a:tcPr/>
                </a:tc>
                <a:tc>
                  <a:txBody>
                    <a:bodyPr/>
                    <a:lstStyle/>
                    <a:p>
                      <a:r>
                        <a:rPr lang="en-US" sz="1200" dirty="0" err="1"/>
                        <a:t>Unduh</a:t>
                      </a:r>
                      <a:r>
                        <a:rPr lang="en-US" sz="1200" dirty="0"/>
                        <a:t>: 18,6 Mbps</a:t>
                      </a:r>
                    </a:p>
                    <a:p>
                      <a:r>
                        <a:rPr lang="en-US" sz="1200" dirty="0" err="1"/>
                        <a:t>Unggah</a:t>
                      </a:r>
                      <a:r>
                        <a:rPr lang="en-US" sz="1200" dirty="0"/>
                        <a:t>: 2,62 Mbps</a:t>
                      </a:r>
                    </a:p>
                  </a:txBody>
                  <a:tcPr/>
                </a:tc>
                <a:tc>
                  <a:txBody>
                    <a:bodyPr/>
                    <a:lstStyle/>
                    <a:p>
                      <a:r>
                        <a:rPr lang="en-US" dirty="0" err="1"/>
                        <a:t>Untuk</a:t>
                      </a:r>
                      <a:r>
                        <a:rPr lang="en-US" dirty="0"/>
                        <a:t> provider </a:t>
                      </a:r>
                      <a:r>
                        <a:rPr lang="en-US" dirty="0" err="1"/>
                        <a:t>telkomsel</a:t>
                      </a:r>
                      <a:r>
                        <a:rPr lang="en-US" dirty="0"/>
                        <a:t> di </a:t>
                      </a:r>
                      <a:r>
                        <a:rPr lang="en-US" dirty="0" err="1"/>
                        <a:t>daerah</a:t>
                      </a:r>
                      <a:r>
                        <a:rPr lang="en-US" dirty="0"/>
                        <a:t> </a:t>
                      </a:r>
                      <a:r>
                        <a:rPr lang="en-US" dirty="0" err="1"/>
                        <a:t>Baturaja</a:t>
                      </a:r>
                      <a:r>
                        <a:rPr lang="en-US" dirty="0"/>
                        <a:t>, ping yang </a:t>
                      </a:r>
                      <a:r>
                        <a:rPr lang="en-US" dirty="0" err="1"/>
                        <a:t>didapat</a:t>
                      </a:r>
                      <a:r>
                        <a:rPr lang="en-US" dirty="0"/>
                        <a:t> </a:t>
                      </a:r>
                      <a:r>
                        <a:rPr lang="en-US" dirty="0" err="1"/>
                        <a:t>yaitu</a:t>
                      </a:r>
                      <a:r>
                        <a:rPr lang="en-US" dirty="0"/>
                        <a:t> 59 </a:t>
                      </a:r>
                      <a:r>
                        <a:rPr lang="en-US" dirty="0" err="1"/>
                        <a:t>ms</a:t>
                      </a:r>
                      <a:r>
                        <a:rPr lang="en-US" dirty="0"/>
                        <a:t> jitter 102 </a:t>
                      </a:r>
                      <a:r>
                        <a:rPr lang="en-US" dirty="0" err="1"/>
                        <a:t>ms</a:t>
                      </a:r>
                      <a:r>
                        <a:rPr lang="en-US" dirty="0"/>
                        <a:t>, dan packet loss 0,0%</a:t>
                      </a:r>
                    </a:p>
                  </a:txBody>
                  <a:tcPr/>
                </a:tc>
                <a:extLst>
                  <a:ext uri="{0D108BD9-81ED-4DB2-BD59-A6C34878D82A}">
                    <a16:rowId xmlns:a16="http://schemas.microsoft.com/office/drawing/2014/main" val="440428285"/>
                  </a:ext>
                </a:extLst>
              </a:tr>
            </a:tbl>
          </a:graphicData>
        </a:graphic>
      </p:graphicFrame>
      <p:sp>
        <p:nvSpPr>
          <p:cNvPr id="2" name="TextBox 1">
            <a:extLst>
              <a:ext uri="{FF2B5EF4-FFF2-40B4-BE49-F238E27FC236}">
                <a16:creationId xmlns:a16="http://schemas.microsoft.com/office/drawing/2014/main" id="{AF972E6E-AD24-2042-98ED-50D0A9C8717D}"/>
              </a:ext>
            </a:extLst>
          </p:cNvPr>
          <p:cNvSpPr txBox="1"/>
          <p:nvPr/>
        </p:nvSpPr>
        <p:spPr>
          <a:xfrm>
            <a:off x="486179" y="4181508"/>
            <a:ext cx="6678431" cy="307777"/>
          </a:xfrm>
          <a:prstGeom prst="rect">
            <a:avLst/>
          </a:prstGeom>
          <a:noFill/>
        </p:spPr>
        <p:txBody>
          <a:bodyPr wrap="none" rtlCol="0">
            <a:spAutoFit/>
          </a:bodyPr>
          <a:lstStyle/>
          <a:p>
            <a:r>
              <a:rPr lang="en-US" dirty="0"/>
              <a:t>Kami </a:t>
            </a:r>
            <a:r>
              <a:rPr lang="en-US" dirty="0" err="1"/>
              <a:t>mengukur</a:t>
            </a:r>
            <a:r>
              <a:rPr lang="en-US" dirty="0"/>
              <a:t> </a:t>
            </a:r>
            <a:r>
              <a:rPr lang="en-US" dirty="0" err="1"/>
              <a:t>sinyal</a:t>
            </a:r>
            <a:r>
              <a:rPr lang="en-US" dirty="0"/>
              <a:t> </a:t>
            </a:r>
            <a:r>
              <a:rPr lang="en-US" dirty="0" err="1"/>
              <a:t>dari</a:t>
            </a:r>
            <a:r>
              <a:rPr lang="en-US" dirty="0"/>
              <a:t> tower </a:t>
            </a:r>
            <a:r>
              <a:rPr lang="en-US" dirty="0" err="1"/>
              <a:t>dengan</a:t>
            </a:r>
            <a:r>
              <a:rPr lang="en-US" dirty="0"/>
              <a:t> </a:t>
            </a:r>
            <a:r>
              <a:rPr lang="en-US" dirty="0" err="1"/>
              <a:t>jarak</a:t>
            </a:r>
            <a:r>
              <a:rPr lang="en-US" dirty="0"/>
              <a:t> 63 m </a:t>
            </a:r>
            <a:r>
              <a:rPr lang="id-ID" dirty="0"/>
              <a:t>dan penggunaan jaringan 3G.</a:t>
            </a:r>
            <a:endParaRPr lang="en-US" dirty="0"/>
          </a:p>
        </p:txBody>
      </p:sp>
    </p:spTree>
    <p:extLst>
      <p:ext uri="{BB962C8B-B14F-4D97-AF65-F5344CB8AC3E}">
        <p14:creationId xmlns:p14="http://schemas.microsoft.com/office/powerpoint/2010/main" val="2178112780"/>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ctrTitle" idx="4294967295"/>
          </p:nvPr>
        </p:nvSpPr>
        <p:spPr>
          <a:xfrm>
            <a:off x="437766" y="467978"/>
            <a:ext cx="5197722" cy="928500"/>
          </a:xfrm>
          <a:prstGeom prst="rect">
            <a:avLst/>
          </a:prstGeom>
        </p:spPr>
        <p:txBody>
          <a:bodyPr spcFirstLastPara="1" wrap="square" lIns="0" tIns="0" rIns="0" bIns="0" anchor="b" anchorCtr="0">
            <a:noAutofit/>
          </a:bodyPr>
          <a:lstStyle/>
          <a:p>
            <a:pPr lvl="0"/>
            <a:r>
              <a:rPr lang="en-US" sz="3600" dirty="0"/>
              <a:t>BTS TELKOMSEL DI BATURAJA</a:t>
            </a:r>
            <a:endParaRPr sz="3600"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pic>
        <p:nvPicPr>
          <p:cNvPr id="4" name="Picture 3">
            <a:extLst>
              <a:ext uri="{FF2B5EF4-FFF2-40B4-BE49-F238E27FC236}">
                <a16:creationId xmlns:a16="http://schemas.microsoft.com/office/drawing/2014/main" id="{C13E9E59-DF81-544C-A326-FA98AB81E083}"/>
              </a:ext>
            </a:extLst>
          </p:cNvPr>
          <p:cNvPicPr>
            <a:picLocks noChangeAspect="1"/>
          </p:cNvPicPr>
          <p:nvPr/>
        </p:nvPicPr>
        <p:blipFill>
          <a:blip r:embed="rId3"/>
          <a:stretch>
            <a:fillRect/>
          </a:stretch>
        </p:blipFill>
        <p:spPr>
          <a:xfrm>
            <a:off x="3093665" y="921015"/>
            <a:ext cx="2956669" cy="3942226"/>
          </a:xfrm>
          <a:prstGeom prst="rect">
            <a:avLst/>
          </a:prstGeom>
        </p:spPr>
      </p:pic>
    </p:spTree>
    <p:extLst>
      <p:ext uri="{BB962C8B-B14F-4D97-AF65-F5344CB8AC3E}">
        <p14:creationId xmlns:p14="http://schemas.microsoft.com/office/powerpoint/2010/main" val="683192435"/>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ctrTitle" idx="4294967295"/>
          </p:nvPr>
        </p:nvSpPr>
        <p:spPr>
          <a:xfrm>
            <a:off x="437766" y="467978"/>
            <a:ext cx="7464288" cy="928500"/>
          </a:xfrm>
          <a:prstGeom prst="rect">
            <a:avLst/>
          </a:prstGeom>
        </p:spPr>
        <p:txBody>
          <a:bodyPr spcFirstLastPara="1" wrap="square" lIns="0" tIns="0" rIns="0" bIns="0" anchor="b" anchorCtr="0">
            <a:noAutofit/>
          </a:bodyPr>
          <a:lstStyle/>
          <a:p>
            <a:pPr lvl="0"/>
            <a:r>
              <a:rPr lang="en-ID" sz="3600" dirty="0">
                <a:solidFill>
                  <a:schemeClr val="bg1"/>
                </a:solidFill>
              </a:rPr>
              <a:t>Jarak </a:t>
            </a:r>
            <a:r>
              <a:rPr lang="en-ID" sz="3600" dirty="0" err="1">
                <a:solidFill>
                  <a:schemeClr val="bg1"/>
                </a:solidFill>
              </a:rPr>
              <a:t>pengukuran</a:t>
            </a:r>
            <a:r>
              <a:rPr lang="en-ID" sz="3600" dirty="0">
                <a:solidFill>
                  <a:schemeClr val="bg1"/>
                </a:solidFill>
              </a:rPr>
              <a:t> </a:t>
            </a:r>
            <a:r>
              <a:rPr lang="en-ID" sz="3600" dirty="0" err="1">
                <a:solidFill>
                  <a:schemeClr val="bg1"/>
                </a:solidFill>
              </a:rPr>
              <a:t>dari</a:t>
            </a:r>
            <a:r>
              <a:rPr lang="en-ID" sz="3600" dirty="0">
                <a:solidFill>
                  <a:schemeClr val="bg1"/>
                </a:solidFill>
              </a:rPr>
              <a:t> BTS TELKOMSEL</a:t>
            </a:r>
            <a:endParaRPr sz="3600"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3" name="Picture 2">
            <a:extLst>
              <a:ext uri="{FF2B5EF4-FFF2-40B4-BE49-F238E27FC236}">
                <a16:creationId xmlns:a16="http://schemas.microsoft.com/office/drawing/2014/main" id="{7BBA2B78-C340-EE4A-8519-9A7CBB7AE0A8}"/>
              </a:ext>
            </a:extLst>
          </p:cNvPr>
          <p:cNvPicPr>
            <a:picLocks noChangeAspect="1"/>
          </p:cNvPicPr>
          <p:nvPr/>
        </p:nvPicPr>
        <p:blipFill>
          <a:blip r:embed="rId3"/>
          <a:stretch>
            <a:fillRect/>
          </a:stretch>
        </p:blipFill>
        <p:spPr>
          <a:xfrm>
            <a:off x="3058979" y="1396477"/>
            <a:ext cx="2221862" cy="3557659"/>
          </a:xfrm>
          <a:prstGeom prst="rect">
            <a:avLst/>
          </a:prstGeom>
        </p:spPr>
      </p:pic>
    </p:spTree>
    <p:extLst>
      <p:ext uri="{BB962C8B-B14F-4D97-AF65-F5344CB8AC3E}">
        <p14:creationId xmlns:p14="http://schemas.microsoft.com/office/powerpoint/2010/main" val="3616660621"/>
      </p:ext>
    </p:extLst>
  </p:cSld>
  <p:clrMapOvr>
    <a:masterClrMapping/>
  </p:clrMapOvr>
  <p:transition spd="slow">
    <p:push/>
  </p:transition>
</p:sld>
</file>

<file path=ppt/theme/theme1.xml><?xml version="1.0" encoding="utf-8"?>
<a:theme xmlns:a="http://schemas.openxmlformats.org/drawingml/2006/main"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855</TotalTime>
  <Words>1094</Words>
  <Application>Microsoft Macintosh PowerPoint</Application>
  <PresentationFormat>On-screen Show (16:9)</PresentationFormat>
  <Paragraphs>159</Paragraphs>
  <Slides>35</Slides>
  <Notes>32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Lexend Deca</vt:lpstr>
      <vt:lpstr>Arial</vt:lpstr>
      <vt:lpstr>Muli</vt:lpstr>
      <vt:lpstr>Aliena template</vt:lpstr>
      <vt:lpstr>HASIL OBSERVASI SIGNAL DI SUMSELBI (SUMSEL DAN JAMBI)</vt:lpstr>
      <vt:lpstr>Speed Test</vt:lpstr>
      <vt:lpstr>Decibel-milliwatt</vt:lpstr>
      <vt:lpstr>BTS TELKOMSEL DI BATURAJA </vt:lpstr>
      <vt:lpstr>Jarak pengukuran dari BTS TELKOMSEL</vt:lpstr>
      <vt:lpstr>Kecepatan dari provider TELKOMSEL menggunakan speedtest ookla</vt:lpstr>
      <vt:lpstr>Data yang didapat setelah dari sebuah Analisa bts TELKOMSEL Di Baturaja</vt:lpstr>
      <vt:lpstr>BTS TELKOMSEL DI BATURAJA</vt:lpstr>
      <vt:lpstr>Jarak pengukuran dari BTS TELKOMSEL</vt:lpstr>
      <vt:lpstr>Kecepatan dari provider TELKOMSEL menggunakan speedtest ookla</vt:lpstr>
      <vt:lpstr>Data yang didapat setelah dari sebuah Analisa bts TELKOMSEL Di Baturaja</vt:lpstr>
      <vt:lpstr>BTS XL DI JAMBI</vt:lpstr>
      <vt:lpstr>Jarak pengukuran dari BTS XL</vt:lpstr>
      <vt:lpstr>Kecepatan dari provider XL menggunakan speedtest ookla</vt:lpstr>
      <vt:lpstr>Data yang didapat setelah dari sebuah Analisa bts XL Di JAMBI</vt:lpstr>
      <vt:lpstr>BTS XL DI JAMBI</vt:lpstr>
      <vt:lpstr>Jarak pengukuran dari BTS XL</vt:lpstr>
      <vt:lpstr>Kecepatan dari provider XL menggunakan speedtest ookla</vt:lpstr>
      <vt:lpstr>Data yang didapat setelah dari sebuah Analisa bts XL Di JAMBI</vt:lpstr>
      <vt:lpstr>BTS TELKOMSEL DI LEMPUING</vt:lpstr>
      <vt:lpstr>Jarak pengukuran dari BTS TELKOMSEL</vt:lpstr>
      <vt:lpstr>Kecepatan dari provider TELKOMSEL menggunakan speedtest ookla</vt:lpstr>
      <vt:lpstr>Data yang didapat setelah dari sebuah Analisa bts TELKOMSEL Di Lempuing</vt:lpstr>
      <vt:lpstr>PowerPoint Presentation</vt:lpstr>
      <vt:lpstr>PowerPoint Presentation</vt:lpstr>
      <vt:lpstr>PowerPoint Presentation</vt:lpstr>
      <vt:lpstr>BTS XL DI SUKABANGUN</vt:lpstr>
      <vt:lpstr>Jarak pengukuran dari BTS XL</vt:lpstr>
      <vt:lpstr>Kecepatan dari provider XL menggunakan speedtest ookla</vt:lpstr>
      <vt:lpstr>Data yang didapat setelah dari sebuah Analisa bts XL Di Sukabangun</vt:lpstr>
      <vt:lpstr>BTS Indosat DI SUKABANGUN</vt:lpstr>
      <vt:lpstr>Jarak pengukuran dari BTS Indosat</vt:lpstr>
      <vt:lpstr>Kecepatan dari provider Indosat menggunakan speedtest ookla</vt:lpstr>
      <vt:lpstr>Data yang didapat setelah dari sebuah Analisa bts Indosat Di Sukabangun</vt:lpstr>
      <vt:lpstr>Kesimpulan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HASIL OBSERVASI SIGNAL DI SUMSELBI (SUMSEL DAN JAMBI)</dc:title>
  <cp:lastModifiedBy>Microsoft Office User</cp:lastModifiedBy>
  <cp:revision>30</cp:revision>
  <dcterms:modified xsi:type="dcterms:W3CDTF">2020-10-21T12:27:37Z</dcterms:modified>
</cp:coreProperties>
</file>